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352" r:id="rId3"/>
    <p:sldId id="353" r:id="rId4"/>
    <p:sldId id="354" r:id="rId5"/>
    <p:sldId id="355" r:id="rId6"/>
    <p:sldId id="357" r:id="rId7"/>
    <p:sldId id="356" r:id="rId8"/>
    <p:sldId id="358" r:id="rId9"/>
    <p:sldId id="360" r:id="rId10"/>
    <p:sldId id="361" r:id="rId11"/>
    <p:sldId id="362" r:id="rId12"/>
    <p:sldId id="363" r:id="rId13"/>
    <p:sldId id="359" r:id="rId14"/>
  </p:sldIdLst>
  <p:sldSz cx="10693400" cy="7561263"/>
  <p:notesSz cx="6735763" cy="98663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D5603"/>
    <a:srgbClr val="CCECFF"/>
    <a:srgbClr val="0066FF"/>
    <a:srgbClr val="FFFF99"/>
    <a:srgbClr val="FFFFCC"/>
    <a:srgbClr val="33CC33"/>
    <a:srgbClr val="FF99CC"/>
    <a:srgbClr val="99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5262" autoAdjust="0"/>
  </p:normalViewPr>
  <p:slideViewPr>
    <p:cSldViewPr snapToObjects="1">
      <p:cViewPr varScale="1">
        <p:scale>
          <a:sx n="101" d="100"/>
          <a:sy n="101" d="100"/>
        </p:scale>
        <p:origin x="1152" y="10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233" cy="494388"/>
          </a:xfrm>
          <a:prstGeom prst="rect">
            <a:avLst/>
          </a:prstGeom>
        </p:spPr>
        <p:txBody>
          <a:bodyPr vert="horz" lIns="87563" tIns="43781" rIns="87563" bIns="4378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026" y="0"/>
            <a:ext cx="2919233" cy="494388"/>
          </a:xfrm>
          <a:prstGeom prst="rect">
            <a:avLst/>
          </a:prstGeom>
        </p:spPr>
        <p:txBody>
          <a:bodyPr vert="horz" lIns="87563" tIns="43781" rIns="87563" bIns="43781" rtlCol="0"/>
          <a:lstStyle>
            <a:lvl1pPr algn="r">
              <a:defRPr sz="1100"/>
            </a:lvl1pPr>
          </a:lstStyle>
          <a:p>
            <a:fld id="{C44FB4F6-E09C-4A22-89C1-B2F596790BF9}" type="datetimeFigureOut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926"/>
            <a:ext cx="2919233" cy="494387"/>
          </a:xfrm>
          <a:prstGeom prst="rect">
            <a:avLst/>
          </a:prstGeom>
        </p:spPr>
        <p:txBody>
          <a:bodyPr vert="horz" lIns="87563" tIns="43781" rIns="87563" bIns="4378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026" y="9371926"/>
            <a:ext cx="2919233" cy="494387"/>
          </a:xfrm>
          <a:prstGeom prst="rect">
            <a:avLst/>
          </a:prstGeom>
        </p:spPr>
        <p:txBody>
          <a:bodyPr vert="horz" lIns="87563" tIns="43781" rIns="87563" bIns="43781" rtlCol="0" anchor="b"/>
          <a:lstStyle>
            <a:lvl1pPr algn="r">
              <a:defRPr sz="1100"/>
            </a:lvl1pPr>
          </a:lstStyle>
          <a:p>
            <a:fld id="{CBEEB039-838F-4517-8BB8-E4C2019274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455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233" cy="49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1" tIns="45653" rIns="91311" bIns="45653" numCol="1" anchor="t" anchorCtr="0" compatLnSpc="1">
            <a:prstTxWarp prst="textNoShape">
              <a:avLst/>
            </a:prstTxWarp>
          </a:bodyPr>
          <a:lstStyle>
            <a:lvl1pPr algn="l" defTabSz="91341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026" y="1"/>
            <a:ext cx="2919233" cy="49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1" tIns="45653" rIns="91311" bIns="45653" numCol="1" anchor="t" anchorCtr="0" compatLnSpc="1">
            <a:prstTxWarp prst="textNoShape">
              <a:avLst/>
            </a:prstTxWarp>
          </a:bodyPr>
          <a:lstStyle>
            <a:lvl1pPr algn="r" defTabSz="91341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4063" y="738188"/>
            <a:ext cx="52324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974" y="4686729"/>
            <a:ext cx="5389815" cy="444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1" tIns="45653" rIns="91311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396"/>
            <a:ext cx="2919233" cy="49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1" tIns="45653" rIns="91311" bIns="45653" numCol="1" anchor="b" anchorCtr="0" compatLnSpc="1">
            <a:prstTxWarp prst="textNoShape">
              <a:avLst/>
            </a:prstTxWarp>
          </a:bodyPr>
          <a:lstStyle>
            <a:lvl1pPr algn="l" defTabSz="91341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026" y="9370396"/>
            <a:ext cx="2919233" cy="49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1" tIns="45653" rIns="91311" bIns="45653" numCol="1" anchor="b" anchorCtr="0" compatLnSpc="1">
            <a:prstTxWarp prst="textNoShape">
              <a:avLst/>
            </a:prstTxWarp>
          </a:bodyPr>
          <a:lstStyle>
            <a:lvl1pPr algn="r" defTabSz="912114">
              <a:defRPr sz="1200"/>
            </a:lvl1pPr>
          </a:lstStyle>
          <a:p>
            <a:fld id="{C298C1E3-D3C7-484B-AECC-B2926184FBE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4937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1449" indent="-273634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94537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32352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70166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07981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45796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83610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21425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B23BD021-BAF1-493F-A271-072102231E56}" type="slidenum">
              <a:rPr lang="en-US" altLang="ja-JP" sz="1200"/>
              <a:pPr eaLnBrk="1" hangingPunct="1"/>
              <a:t>1</a:t>
            </a:fld>
            <a:endParaRPr lang="en-US" altLang="ja-JP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19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1449" indent="-273634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94537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32352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70166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07981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45796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83610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21425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9BD25C1-C41C-43D3-AF86-5CCDCB5640BF}" type="slidenum">
              <a:rPr lang="en-US" altLang="ja-JP" sz="1200"/>
              <a:pPr eaLnBrk="1" hangingPunct="1"/>
              <a:t>10</a:t>
            </a:fld>
            <a:endParaRPr lang="en-US" altLang="ja-JP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39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1449" indent="-273634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94537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32352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70166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07981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45796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83610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21425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9BD25C1-C41C-43D3-AF86-5CCDCB5640BF}" type="slidenum">
              <a:rPr lang="en-US" altLang="ja-JP" sz="1200"/>
              <a:pPr eaLnBrk="1" hangingPunct="1"/>
              <a:t>11</a:t>
            </a:fld>
            <a:endParaRPr lang="en-US" altLang="ja-JP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42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1449" indent="-273634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94537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32352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70166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07981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45796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83610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21425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9BD25C1-C41C-43D3-AF86-5CCDCB5640BF}" type="slidenum">
              <a:rPr lang="en-US" altLang="ja-JP" sz="1200"/>
              <a:pPr eaLnBrk="1" hangingPunct="1"/>
              <a:t>12</a:t>
            </a:fld>
            <a:endParaRPr lang="en-US" altLang="ja-JP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53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1449" indent="-273634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94537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32352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70166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07981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45796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83610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21425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9BD25C1-C41C-43D3-AF86-5CCDCB5640BF}" type="slidenum">
              <a:rPr lang="en-US" altLang="ja-JP" sz="1200"/>
              <a:pPr eaLnBrk="1" hangingPunct="1"/>
              <a:t>13</a:t>
            </a:fld>
            <a:endParaRPr lang="en-US" altLang="ja-JP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0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1449" indent="-273634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94537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32352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70166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07981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45796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83610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21425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9BD25C1-C41C-43D3-AF86-5CCDCB5640BF}" type="slidenum">
              <a:rPr lang="en-US" altLang="ja-JP" sz="1200"/>
              <a:pPr eaLnBrk="1" hangingPunct="1"/>
              <a:t>2</a:t>
            </a:fld>
            <a:endParaRPr lang="en-US" altLang="ja-JP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09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1449" indent="-273634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94537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32352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70166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07981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45796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83610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21425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9BD25C1-C41C-43D3-AF86-5CCDCB5640BF}" type="slidenum">
              <a:rPr lang="en-US" altLang="ja-JP" sz="1200"/>
              <a:pPr eaLnBrk="1" hangingPunct="1"/>
              <a:t>3</a:t>
            </a:fld>
            <a:endParaRPr lang="en-US" altLang="ja-JP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64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1449" indent="-273634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94537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32352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70166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07981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45796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83610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21425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9BD25C1-C41C-43D3-AF86-5CCDCB5640BF}" type="slidenum">
              <a:rPr lang="en-US" altLang="ja-JP" sz="1200"/>
              <a:pPr eaLnBrk="1" hangingPunct="1"/>
              <a:t>4</a:t>
            </a:fld>
            <a:endParaRPr lang="en-US" altLang="ja-JP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1449" indent="-273634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94537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32352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70166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07981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45796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83610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21425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9BD25C1-C41C-43D3-AF86-5CCDCB5640BF}" type="slidenum">
              <a:rPr lang="en-US" altLang="ja-JP" sz="1200"/>
              <a:pPr eaLnBrk="1" hangingPunct="1"/>
              <a:t>5</a:t>
            </a:fld>
            <a:endParaRPr lang="en-US" altLang="ja-JP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1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1449" indent="-273634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94537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32352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70166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07981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45796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83610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21425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9BD25C1-C41C-43D3-AF86-5CCDCB5640BF}" type="slidenum">
              <a:rPr lang="en-US" altLang="ja-JP" sz="1200"/>
              <a:pPr eaLnBrk="1" hangingPunct="1"/>
              <a:t>6</a:t>
            </a:fld>
            <a:endParaRPr lang="en-US" altLang="ja-JP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24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1449" indent="-273634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94537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32352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70166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07981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45796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83610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21425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9BD25C1-C41C-43D3-AF86-5CCDCB5640BF}" type="slidenum">
              <a:rPr lang="en-US" altLang="ja-JP" sz="1200"/>
              <a:pPr eaLnBrk="1" hangingPunct="1"/>
              <a:t>7</a:t>
            </a:fld>
            <a:endParaRPr lang="en-US" altLang="ja-JP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1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1449" indent="-273634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94537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32352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70166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07981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45796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83610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21425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9BD25C1-C41C-43D3-AF86-5CCDCB5640BF}" type="slidenum">
              <a:rPr lang="en-US" altLang="ja-JP" sz="1200"/>
              <a:pPr eaLnBrk="1" hangingPunct="1"/>
              <a:t>8</a:t>
            </a:fld>
            <a:endParaRPr lang="en-US" altLang="ja-JP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18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1449" indent="-273634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94537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32352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70166" indent="-218907" defTabSz="910594" eaLnBrk="0" hangingPunct="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07981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845796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83610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721425" indent="-218907" algn="ctr" defTabSz="910594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9BD25C1-C41C-43D3-AF86-5CCDCB5640BF}" type="slidenum">
              <a:rPr lang="en-US" altLang="ja-JP" sz="1200"/>
              <a:pPr eaLnBrk="1" hangingPunct="1"/>
              <a:t>9</a:t>
            </a:fld>
            <a:endParaRPr lang="en-US" altLang="ja-JP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0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1" descr="図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10693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9" descr="図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81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/>
          <p:cNvGrpSpPr>
            <a:grpSpLocks/>
          </p:cNvGrpSpPr>
          <p:nvPr userDrawn="1"/>
        </p:nvGrpSpPr>
        <p:grpSpPr bwMode="auto">
          <a:xfrm>
            <a:off x="1220788" y="7234238"/>
            <a:ext cx="2551112" cy="119062"/>
            <a:chOff x="2140" y="4179"/>
            <a:chExt cx="1375" cy="68"/>
          </a:xfrm>
        </p:grpSpPr>
        <p:sp>
          <p:nvSpPr>
            <p:cNvPr id="7" name="Oval 10"/>
            <p:cNvSpPr>
              <a:spLocks noChangeArrowheads="1"/>
            </p:cNvSpPr>
            <p:nvPr userDrawn="1"/>
          </p:nvSpPr>
          <p:spPr bwMode="auto">
            <a:xfrm>
              <a:off x="2140" y="4179"/>
              <a:ext cx="68" cy="68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8" name="Oval 11"/>
            <p:cNvSpPr>
              <a:spLocks noChangeArrowheads="1"/>
            </p:cNvSpPr>
            <p:nvPr userDrawn="1"/>
          </p:nvSpPr>
          <p:spPr bwMode="auto">
            <a:xfrm>
              <a:off x="2344" y="4179"/>
              <a:ext cx="68" cy="68"/>
            </a:xfrm>
            <a:prstGeom prst="ellipse">
              <a:avLst/>
            </a:prstGeom>
            <a:solidFill>
              <a:srgbClr val="99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9" name="Oval 13"/>
            <p:cNvSpPr>
              <a:spLocks noChangeArrowheads="1"/>
            </p:cNvSpPr>
            <p:nvPr userDrawn="1"/>
          </p:nvSpPr>
          <p:spPr bwMode="auto">
            <a:xfrm>
              <a:off x="2789" y="4179"/>
              <a:ext cx="68" cy="68"/>
            </a:xfrm>
            <a:prstGeom prst="ellipse">
              <a:avLst/>
            </a:pr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10" name="Oval 23"/>
            <p:cNvSpPr>
              <a:spLocks noChangeArrowheads="1"/>
            </p:cNvSpPr>
            <p:nvPr userDrawn="1"/>
          </p:nvSpPr>
          <p:spPr bwMode="auto">
            <a:xfrm>
              <a:off x="2562" y="4179"/>
              <a:ext cx="68" cy="68"/>
            </a:xfrm>
            <a:prstGeom prst="ellipse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11" name="Oval 24"/>
            <p:cNvSpPr>
              <a:spLocks noChangeArrowheads="1"/>
            </p:cNvSpPr>
            <p:nvPr userDrawn="1"/>
          </p:nvSpPr>
          <p:spPr bwMode="auto">
            <a:xfrm>
              <a:off x="3002" y="4179"/>
              <a:ext cx="68" cy="68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12" name="Oval 25"/>
            <p:cNvSpPr>
              <a:spLocks noChangeArrowheads="1"/>
            </p:cNvSpPr>
            <p:nvPr userDrawn="1"/>
          </p:nvSpPr>
          <p:spPr bwMode="auto">
            <a:xfrm>
              <a:off x="3447" y="4179"/>
              <a:ext cx="68" cy="6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13" name="Oval 26"/>
            <p:cNvSpPr>
              <a:spLocks noChangeArrowheads="1"/>
            </p:cNvSpPr>
            <p:nvPr userDrawn="1"/>
          </p:nvSpPr>
          <p:spPr bwMode="auto">
            <a:xfrm>
              <a:off x="3220" y="4179"/>
              <a:ext cx="68" cy="68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</p:grpSp>
      <p:grpSp>
        <p:nvGrpSpPr>
          <p:cNvPr id="15" name="Group 58"/>
          <p:cNvGrpSpPr>
            <a:grpSpLocks/>
          </p:cNvGrpSpPr>
          <p:nvPr userDrawn="1"/>
        </p:nvGrpSpPr>
        <p:grpSpPr bwMode="auto">
          <a:xfrm>
            <a:off x="0" y="831850"/>
            <a:ext cx="6189663" cy="173038"/>
            <a:chOff x="0" y="475"/>
            <a:chExt cx="3334" cy="99"/>
          </a:xfrm>
        </p:grpSpPr>
        <p:sp>
          <p:nvSpPr>
            <p:cNvPr id="16" name="Rectangle 52"/>
            <p:cNvSpPr>
              <a:spLocks noChangeArrowheads="1"/>
            </p:cNvSpPr>
            <p:nvPr userDrawn="1"/>
          </p:nvSpPr>
          <p:spPr bwMode="auto">
            <a:xfrm>
              <a:off x="0" y="475"/>
              <a:ext cx="3334" cy="52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17" name="Rectangle 56"/>
            <p:cNvSpPr>
              <a:spLocks noChangeArrowheads="1"/>
            </p:cNvSpPr>
            <p:nvPr userDrawn="1"/>
          </p:nvSpPr>
          <p:spPr bwMode="auto">
            <a:xfrm>
              <a:off x="0" y="485"/>
              <a:ext cx="3334" cy="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18" name="Rectangle 53"/>
            <p:cNvSpPr>
              <a:spLocks noChangeArrowheads="1"/>
            </p:cNvSpPr>
            <p:nvPr userDrawn="1"/>
          </p:nvSpPr>
          <p:spPr bwMode="auto">
            <a:xfrm>
              <a:off x="0" y="494"/>
              <a:ext cx="3334" cy="52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19" name="Rectangle 55"/>
            <p:cNvSpPr>
              <a:spLocks noChangeArrowheads="1"/>
            </p:cNvSpPr>
            <p:nvPr userDrawn="1"/>
          </p:nvSpPr>
          <p:spPr bwMode="auto">
            <a:xfrm>
              <a:off x="0" y="504"/>
              <a:ext cx="3334" cy="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20" name="Rectangle 54"/>
            <p:cNvSpPr>
              <a:spLocks noChangeArrowheads="1"/>
            </p:cNvSpPr>
            <p:nvPr userDrawn="1"/>
          </p:nvSpPr>
          <p:spPr bwMode="auto">
            <a:xfrm>
              <a:off x="0" y="512"/>
              <a:ext cx="3334" cy="52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21" name="Rectangle 57"/>
            <p:cNvSpPr>
              <a:spLocks noChangeArrowheads="1"/>
            </p:cNvSpPr>
            <p:nvPr userDrawn="1"/>
          </p:nvSpPr>
          <p:spPr bwMode="auto">
            <a:xfrm>
              <a:off x="0" y="522"/>
              <a:ext cx="3334" cy="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</p:grpSp>
      <p:sp>
        <p:nvSpPr>
          <p:cNvPr id="22" name="Line 16"/>
          <p:cNvSpPr>
            <a:spLocks noChangeShapeType="1"/>
          </p:cNvSpPr>
          <p:nvPr userDrawn="1"/>
        </p:nvSpPr>
        <p:spPr bwMode="auto">
          <a:xfrm>
            <a:off x="28575" y="0"/>
            <a:ext cx="0" cy="7591425"/>
          </a:xfrm>
          <a:prstGeom prst="line">
            <a:avLst/>
          </a:prstGeom>
          <a:noFill/>
          <a:ln w="57150" cmpd="thickThin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3" name="Group 66"/>
          <p:cNvGrpSpPr>
            <a:grpSpLocks/>
          </p:cNvGrpSpPr>
          <p:nvPr userDrawn="1"/>
        </p:nvGrpSpPr>
        <p:grpSpPr bwMode="auto">
          <a:xfrm>
            <a:off x="2905125" y="6381750"/>
            <a:ext cx="7788275" cy="174625"/>
            <a:chOff x="1565" y="3646"/>
            <a:chExt cx="4195" cy="100"/>
          </a:xfrm>
        </p:grpSpPr>
        <p:sp>
          <p:nvSpPr>
            <p:cNvPr id="24" name="Rectangle 64"/>
            <p:cNvSpPr>
              <a:spLocks noChangeArrowheads="1"/>
            </p:cNvSpPr>
            <p:nvPr userDrawn="1"/>
          </p:nvSpPr>
          <p:spPr bwMode="auto">
            <a:xfrm flipH="1">
              <a:off x="1565" y="3694"/>
              <a:ext cx="4195" cy="52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25" name="Rectangle 63"/>
            <p:cNvSpPr>
              <a:spLocks noChangeArrowheads="1"/>
            </p:cNvSpPr>
            <p:nvPr userDrawn="1"/>
          </p:nvSpPr>
          <p:spPr bwMode="auto">
            <a:xfrm flipH="1">
              <a:off x="1565" y="3686"/>
              <a:ext cx="4195" cy="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26" name="Rectangle 62"/>
            <p:cNvSpPr>
              <a:spLocks noChangeArrowheads="1"/>
            </p:cNvSpPr>
            <p:nvPr userDrawn="1"/>
          </p:nvSpPr>
          <p:spPr bwMode="auto">
            <a:xfrm flipH="1">
              <a:off x="1565" y="3676"/>
              <a:ext cx="4195" cy="52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27" name="Rectangle 61"/>
            <p:cNvSpPr>
              <a:spLocks noChangeArrowheads="1"/>
            </p:cNvSpPr>
            <p:nvPr userDrawn="1"/>
          </p:nvSpPr>
          <p:spPr bwMode="auto">
            <a:xfrm flipH="1">
              <a:off x="1565" y="3667"/>
              <a:ext cx="4195" cy="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28" name="Rectangle 60"/>
            <p:cNvSpPr>
              <a:spLocks noChangeArrowheads="1"/>
            </p:cNvSpPr>
            <p:nvPr userDrawn="1"/>
          </p:nvSpPr>
          <p:spPr bwMode="auto">
            <a:xfrm flipH="1">
              <a:off x="1565" y="3657"/>
              <a:ext cx="4195" cy="52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  <p:sp>
          <p:nvSpPr>
            <p:cNvPr id="29" name="Rectangle 65"/>
            <p:cNvSpPr>
              <a:spLocks noChangeArrowheads="1"/>
            </p:cNvSpPr>
            <p:nvPr userDrawn="1"/>
          </p:nvSpPr>
          <p:spPr bwMode="auto">
            <a:xfrm flipH="1">
              <a:off x="1565" y="3646"/>
              <a:ext cx="4195" cy="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569" tIns="49785" rIns="99569" bIns="49785" anchor="ctr"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809625" indent="-311150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244600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43075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239963" indent="-249238" defTabSz="995363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6971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1543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6115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4068763" indent="-249238" algn="ctr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/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4988"/>
            <a:ext cx="2495550" cy="525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2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67675" y="7092950"/>
            <a:ext cx="2495550" cy="525463"/>
          </a:xfrm>
        </p:spPr>
        <p:txBody>
          <a:bodyPr/>
          <a:lstStyle>
            <a:lvl1pPr>
              <a:defRPr/>
            </a:lvl1pPr>
          </a:lstStyle>
          <a:p>
            <a:fld id="{0759E19C-497D-4AE4-B72A-7D50DE0CAF69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39" y="252239"/>
            <a:ext cx="1256085" cy="39776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4383142-7B04-4C69-A2EA-705BEB40F0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50" y="4306273"/>
            <a:ext cx="2977300" cy="40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0B807-48FC-45F1-92A4-DD6EF8C52E0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853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F4D1-626F-40C2-AB4B-F23AAE90FC9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978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32988" y="7180263"/>
            <a:ext cx="642937" cy="525462"/>
          </a:xfrm>
          <a:ln/>
        </p:spPr>
        <p:txBody>
          <a:bodyPr/>
          <a:lstStyle>
            <a:lvl1pPr>
              <a:defRPr/>
            </a:lvl1pPr>
          </a:lstStyle>
          <a:p>
            <a:fld id="{0BCE351D-A3CA-47F3-AFDB-999BAF788DA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782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B1E2610-8390-4D85-949B-BCEE9308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2DA7476-2EDB-4444-9807-1BE06431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3CB767C-CDC5-41B5-AD61-41201472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7DCC-F8F9-43BF-9D30-7B94992ACDD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535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D2184-27F2-466F-A0AA-29A0A42ADF2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811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01285-848F-4F2E-8701-62F4F5149B7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757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7205A-2C1D-4008-8C92-18E8359EF17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529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D0DCC-1236-4DAE-BE6B-485B75D7314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09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39950-FF83-4ACF-9DFD-43BE868576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09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55872-E860-4A31-B751-6CF769448AB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346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 descr="図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6438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7688" y="6877050"/>
            <a:ext cx="249555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defTabSz="995363">
              <a:defRPr sz="15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defTabSz="995363">
              <a:defRPr sz="15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588" y="6983413"/>
            <a:ext cx="10691812" cy="3683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09625" indent="-311150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44600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43075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39963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971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543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115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687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4763" y="7065963"/>
            <a:ext cx="10688637" cy="368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09625" indent="-311150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44600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43075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39963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971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543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115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687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1033" name="Rectangle 9" descr="横線"/>
          <p:cNvSpPr>
            <a:spLocks noChangeArrowheads="1"/>
          </p:cNvSpPr>
          <p:nvPr userDrawn="1"/>
        </p:nvSpPr>
        <p:spPr bwMode="auto">
          <a:xfrm>
            <a:off x="15875" y="7138988"/>
            <a:ext cx="10677525" cy="368300"/>
          </a:xfrm>
          <a:prstGeom prst="rect">
            <a:avLst/>
          </a:prstGeom>
          <a:pattFill prst="ltHorz">
            <a:fgClr>
              <a:srgbClr val="FFCC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09625" indent="-311150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44600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43075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39963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971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543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115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687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1034" name="Rectangle 10" descr="横線"/>
          <p:cNvSpPr>
            <a:spLocks noChangeArrowheads="1"/>
          </p:cNvSpPr>
          <p:nvPr userDrawn="1"/>
        </p:nvSpPr>
        <p:spPr bwMode="auto">
          <a:xfrm>
            <a:off x="6350" y="7202488"/>
            <a:ext cx="10687050" cy="3683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09625" indent="-311150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44600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43075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39963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971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543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115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687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1035" name="Oval 11"/>
          <p:cNvSpPr>
            <a:spLocks noChangeArrowheads="1"/>
          </p:cNvSpPr>
          <p:nvPr userDrawn="1"/>
        </p:nvSpPr>
        <p:spPr bwMode="auto">
          <a:xfrm>
            <a:off x="4630738" y="7275513"/>
            <a:ext cx="127000" cy="119062"/>
          </a:xfrm>
          <a:prstGeom prst="ellipse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09625" indent="-311150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44600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43075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39963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971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543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115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687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1036" name="Oval 12"/>
          <p:cNvSpPr>
            <a:spLocks noChangeArrowheads="1"/>
          </p:cNvSpPr>
          <p:nvPr userDrawn="1"/>
        </p:nvSpPr>
        <p:spPr bwMode="auto">
          <a:xfrm>
            <a:off x="5008563" y="7273925"/>
            <a:ext cx="127000" cy="119063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09625" indent="-311150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44600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43075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39963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971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543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115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687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1037" name="Oval 13"/>
          <p:cNvSpPr>
            <a:spLocks noChangeArrowheads="1"/>
          </p:cNvSpPr>
          <p:nvPr userDrawn="1"/>
        </p:nvSpPr>
        <p:spPr bwMode="auto">
          <a:xfrm>
            <a:off x="5430838" y="7273925"/>
            <a:ext cx="125412" cy="119063"/>
          </a:xfrm>
          <a:prstGeom prst="ellips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09625" indent="-311150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44600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43075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39963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971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543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115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687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1038" name="Oval 14"/>
          <p:cNvSpPr>
            <a:spLocks noChangeArrowheads="1"/>
          </p:cNvSpPr>
          <p:nvPr userDrawn="1"/>
        </p:nvSpPr>
        <p:spPr bwMode="auto">
          <a:xfrm>
            <a:off x="5849938" y="7273925"/>
            <a:ext cx="125412" cy="119063"/>
          </a:xfrm>
          <a:prstGeom prst="ellipse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09625" indent="-311150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44600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43075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39963" indent="-249238" defTabSz="9953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971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543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115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68763" indent="-249238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2988" y="7180263"/>
            <a:ext cx="642937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defTabSz="995363">
              <a:defRPr sz="1500"/>
            </a:lvl1pPr>
          </a:lstStyle>
          <a:p>
            <a:fld id="{A2AF7DCC-F8F9-43BF-9D30-7B94992ACDD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41" name="Line 16"/>
          <p:cNvSpPr>
            <a:spLocks noChangeShapeType="1"/>
          </p:cNvSpPr>
          <p:nvPr userDrawn="1"/>
        </p:nvSpPr>
        <p:spPr bwMode="auto">
          <a:xfrm>
            <a:off x="28575" y="0"/>
            <a:ext cx="0" cy="7561263"/>
          </a:xfrm>
          <a:prstGeom prst="line">
            <a:avLst/>
          </a:prstGeom>
          <a:noFill/>
          <a:ln w="57150" cmpd="thickThin">
            <a:solidFill>
              <a:srgbClr val="99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970" y="73945"/>
            <a:ext cx="1046955" cy="3315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CD1EC2E-1767-4525-8697-AB73920219F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6" y="7227219"/>
            <a:ext cx="2140682" cy="2895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95363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995363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995363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995363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73063" indent="-373063" algn="l" defTabSz="995363" rtl="0" eaLnBrk="1" fontAlgn="base" hangingPunct="1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1" fontAlgn="base" hangingPunct="1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+mn-lt"/>
          <a:ea typeface="+mn-ea"/>
        </a:defRPr>
      </a:lvl2pPr>
      <a:lvl3pPr marL="1244600" indent="-249238" algn="l" defTabSz="995363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43075" indent="-249238" algn="l" defTabSz="995363" rtl="0" eaLnBrk="1" fontAlgn="base" hangingPunct="1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239963" indent="-249238" algn="l" defTabSz="995363" rtl="0" eaLnBrk="1" fontAlgn="base" hangingPunct="1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1688" y="2352675"/>
            <a:ext cx="9090025" cy="1620838"/>
          </a:xfrm>
          <a:solidFill>
            <a:srgbClr val="0033CC"/>
          </a:solidFill>
          <a:effectLst>
            <a:prstShdw prst="shdw17" dist="17961" dir="2700000">
              <a:srgbClr val="001F7A"/>
            </a:prstShdw>
          </a:effectLst>
        </p:spPr>
        <p:txBody>
          <a:bodyPr/>
          <a:lstStyle/>
          <a:p>
            <a:pPr eaLnBrk="1" hangingPunct="1"/>
            <a:r>
              <a:rPr lang="en-US" altLang="ja-JP" sz="4000" dirty="0">
                <a:solidFill>
                  <a:schemeClr val="bg1"/>
                </a:solidFill>
              </a:rPr>
              <a:t>LED</a:t>
            </a:r>
            <a:r>
              <a:rPr lang="ja-JP" altLang="en-US" sz="4000" dirty="0">
                <a:solidFill>
                  <a:schemeClr val="bg1"/>
                </a:solidFill>
              </a:rPr>
              <a:t>投光器について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7000" y="287338"/>
            <a:ext cx="10566400" cy="3175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275" y="49213"/>
            <a:ext cx="9623425" cy="396875"/>
          </a:xfrm>
        </p:spPr>
        <p:txBody>
          <a:bodyPr/>
          <a:lstStyle/>
          <a:p>
            <a:pPr algn="l" eaLnBrk="1" hangingPunct="1"/>
            <a:r>
              <a:rPr lang="en-US" altLang="ja-JP" sz="3000" dirty="0"/>
              <a:t>S243D-xx-IR</a:t>
            </a:r>
            <a:r>
              <a:rPr lang="ja-JP" altLang="en-US" sz="3000" dirty="0"/>
              <a:t>赤外線投光器について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932988" y="7180263"/>
            <a:ext cx="642937" cy="381000"/>
          </a:xfrm>
        </p:spPr>
        <p:txBody>
          <a:bodyPr/>
          <a:lstStyle/>
          <a:p>
            <a:fld id="{0BCE351D-A3CA-47F3-AFDB-999BAF788DA7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14A8832-4A28-406F-9AAE-3972A94D543F}"/>
              </a:ext>
            </a:extLst>
          </p:cNvPr>
          <p:cNvSpPr txBox="1"/>
          <p:nvPr/>
        </p:nvSpPr>
        <p:spPr>
          <a:xfrm>
            <a:off x="347315" y="626702"/>
            <a:ext cx="10125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/>
              <a:t>S243D-xx-IR</a:t>
            </a:r>
            <a:r>
              <a:rPr kumimoji="1" lang="ja-JP" altLang="en-US" dirty="0"/>
              <a:t>の各角度における照射可能な最大角度を示す。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角度が大きい</a:t>
            </a:r>
            <a:r>
              <a:rPr kumimoji="1" lang="en-US" altLang="ja-JP" dirty="0"/>
              <a:t>LED</a:t>
            </a:r>
            <a:r>
              <a:rPr kumimoji="1" lang="ja-JP" altLang="en-US" dirty="0"/>
              <a:t>ほど周辺拡散量が増え、計算値より大きくなる。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D900B6-7688-4A6F-BE90-808C25B40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95" y="1830717"/>
            <a:ext cx="1849788" cy="240178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90ED4EB-DE61-494B-BAF6-A0C6CBBBB4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51" y="1808853"/>
            <a:ext cx="2108501" cy="148570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F69D193-5C36-432C-8EE9-78E76FC10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20" y="1822173"/>
            <a:ext cx="2428644" cy="123265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24254AE-1665-46B8-B8F7-3EF66C0635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6" y="5197276"/>
            <a:ext cx="2527826" cy="138641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FB24D8A-B270-4933-BEA6-2B3806AF21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23" y="5163690"/>
            <a:ext cx="2428644" cy="119517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1098691-D06E-4A01-B963-5079A94FFF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87" y="5197276"/>
            <a:ext cx="2140109" cy="1010132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1E4A415-DD3C-41A5-9204-D9B20D2A472D}"/>
              </a:ext>
            </a:extLst>
          </p:cNvPr>
          <p:cNvSpPr txBox="1"/>
          <p:nvPr/>
        </p:nvSpPr>
        <p:spPr>
          <a:xfrm>
            <a:off x="973216" y="1483580"/>
            <a:ext cx="2015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S243D-15-IR</a:t>
            </a:r>
            <a:endParaRPr kumimoji="1" lang="ja-JP" altLang="en-US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C40140D-438B-4401-A817-99BE40C937D4}"/>
              </a:ext>
            </a:extLst>
          </p:cNvPr>
          <p:cNvSpPr txBox="1"/>
          <p:nvPr/>
        </p:nvSpPr>
        <p:spPr>
          <a:xfrm>
            <a:off x="4051374" y="1483580"/>
            <a:ext cx="2015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S243D-30-IR</a:t>
            </a:r>
            <a:endParaRPr kumimoji="1" lang="ja-JP" altLang="en-US" sz="1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6497E72-AC85-43B5-AE22-6D8019CB6AC6}"/>
              </a:ext>
            </a:extLst>
          </p:cNvPr>
          <p:cNvSpPr txBox="1"/>
          <p:nvPr/>
        </p:nvSpPr>
        <p:spPr>
          <a:xfrm>
            <a:off x="7416738" y="1483580"/>
            <a:ext cx="2015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S243D-45-IR</a:t>
            </a:r>
            <a:endParaRPr kumimoji="1" lang="ja-JP" altLang="en-US" sz="1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E64AA7C-4AE7-43DC-958A-3132E590B1E3}"/>
              </a:ext>
            </a:extLst>
          </p:cNvPr>
          <p:cNvSpPr txBox="1"/>
          <p:nvPr/>
        </p:nvSpPr>
        <p:spPr>
          <a:xfrm>
            <a:off x="973216" y="4943442"/>
            <a:ext cx="2015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S243D-60-IR</a:t>
            </a:r>
            <a:endParaRPr kumimoji="1" lang="ja-JP" altLang="en-US" sz="1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8624524-86FA-4C2F-AA50-EA470AC7C542}"/>
              </a:ext>
            </a:extLst>
          </p:cNvPr>
          <p:cNvSpPr txBox="1"/>
          <p:nvPr/>
        </p:nvSpPr>
        <p:spPr>
          <a:xfrm>
            <a:off x="4287442" y="4904553"/>
            <a:ext cx="2015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S243D-90-IR</a:t>
            </a:r>
            <a:endParaRPr kumimoji="1" lang="ja-JP" altLang="en-US" sz="1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549AD02-FC60-471D-BA26-39A7301B0AD8}"/>
              </a:ext>
            </a:extLst>
          </p:cNvPr>
          <p:cNvSpPr txBox="1"/>
          <p:nvPr/>
        </p:nvSpPr>
        <p:spPr>
          <a:xfrm>
            <a:off x="7404633" y="4948016"/>
            <a:ext cx="2015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S243D-120-IR</a:t>
            </a:r>
            <a:endParaRPr kumimoji="1" lang="ja-JP" altLang="en-US" sz="12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B907B0D-E14A-4B18-964C-9FDD9295C1DC}"/>
              </a:ext>
            </a:extLst>
          </p:cNvPr>
          <p:cNvSpPr txBox="1"/>
          <p:nvPr/>
        </p:nvSpPr>
        <p:spPr>
          <a:xfrm>
            <a:off x="973216" y="4354706"/>
            <a:ext cx="2015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45</a:t>
            </a:r>
            <a:r>
              <a:rPr kumimoji="1" lang="ja-JP" altLang="en-US" sz="1200" dirty="0"/>
              <a:t>度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25F5A78-568B-4A12-ACDE-1B65DA89BB33}"/>
              </a:ext>
            </a:extLst>
          </p:cNvPr>
          <p:cNvSpPr txBox="1"/>
          <p:nvPr/>
        </p:nvSpPr>
        <p:spPr>
          <a:xfrm>
            <a:off x="4041849" y="3450826"/>
            <a:ext cx="2015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90</a:t>
            </a:r>
            <a:r>
              <a:rPr kumimoji="1" lang="ja-JP" altLang="en-US" sz="1200" dirty="0"/>
              <a:t>度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7BA5543-6710-4BCA-B808-DF49C5332C46}"/>
              </a:ext>
            </a:extLst>
          </p:cNvPr>
          <p:cNvSpPr txBox="1"/>
          <p:nvPr/>
        </p:nvSpPr>
        <p:spPr>
          <a:xfrm>
            <a:off x="7421062" y="3161508"/>
            <a:ext cx="2015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150</a:t>
            </a:r>
            <a:r>
              <a:rPr kumimoji="1" lang="ja-JP" altLang="en-US" sz="1200" dirty="0"/>
              <a:t>度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FC28021-4189-411F-ABAA-F307728AD82C}"/>
              </a:ext>
            </a:extLst>
          </p:cNvPr>
          <p:cNvSpPr txBox="1"/>
          <p:nvPr/>
        </p:nvSpPr>
        <p:spPr>
          <a:xfrm>
            <a:off x="973216" y="6614027"/>
            <a:ext cx="2015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180</a:t>
            </a:r>
            <a:r>
              <a:rPr kumimoji="1" lang="ja-JP" altLang="en-US" sz="1200" dirty="0"/>
              <a:t>度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6BEA724-1CD3-4E82-8651-B3CD80DFE244}"/>
              </a:ext>
            </a:extLst>
          </p:cNvPr>
          <p:cNvSpPr txBox="1"/>
          <p:nvPr/>
        </p:nvSpPr>
        <p:spPr>
          <a:xfrm>
            <a:off x="4298232" y="6413288"/>
            <a:ext cx="2015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200</a:t>
            </a:r>
            <a:r>
              <a:rPr kumimoji="1" lang="ja-JP" altLang="en-US" sz="1200" dirty="0"/>
              <a:t>度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6683219-203A-4941-AD56-D21A1F4B3E6C}"/>
              </a:ext>
            </a:extLst>
          </p:cNvPr>
          <p:cNvSpPr txBox="1"/>
          <p:nvPr/>
        </p:nvSpPr>
        <p:spPr>
          <a:xfrm>
            <a:off x="7421062" y="6318168"/>
            <a:ext cx="2015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230</a:t>
            </a:r>
            <a:r>
              <a:rPr kumimoji="1" lang="ja-JP" altLang="en-US" sz="1200" dirty="0"/>
              <a:t>度</a:t>
            </a:r>
          </a:p>
        </p:txBody>
      </p:sp>
    </p:spTree>
    <p:extLst>
      <p:ext uri="{BB962C8B-B14F-4D97-AF65-F5344CB8AC3E}">
        <p14:creationId xmlns:p14="http://schemas.microsoft.com/office/powerpoint/2010/main" val="187691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7000" y="287338"/>
            <a:ext cx="10566400" cy="3175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275" y="49213"/>
            <a:ext cx="9623425" cy="396875"/>
          </a:xfrm>
        </p:spPr>
        <p:txBody>
          <a:bodyPr/>
          <a:lstStyle/>
          <a:p>
            <a:pPr algn="l" eaLnBrk="1" hangingPunct="1"/>
            <a:r>
              <a:rPr lang="ja-JP" altLang="en-US" sz="3000" dirty="0"/>
              <a:t>波長による照射距離について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932988" y="7180263"/>
            <a:ext cx="642937" cy="381000"/>
          </a:xfrm>
        </p:spPr>
        <p:txBody>
          <a:bodyPr/>
          <a:lstStyle/>
          <a:p>
            <a:fld id="{0BCE351D-A3CA-47F3-AFDB-999BAF788DA7}" type="slidenum">
              <a:rPr lang="en-US" altLang="ja-JP" smtClean="0"/>
              <a:pPr/>
              <a:t>11</a:t>
            </a:fld>
            <a:endParaRPr lang="en-US" altLang="ja-JP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ACD0640-ACD1-460D-BB52-2633B48EB8F4}"/>
              </a:ext>
            </a:extLst>
          </p:cNvPr>
          <p:cNvGrpSpPr/>
          <p:nvPr/>
        </p:nvGrpSpPr>
        <p:grpSpPr>
          <a:xfrm>
            <a:off x="1767073" y="731762"/>
            <a:ext cx="7922512" cy="834062"/>
            <a:chOff x="1179463" y="1796345"/>
            <a:chExt cx="7922512" cy="834062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F1E32667-7C2A-4C1B-A911-F4F49048F931}"/>
                </a:ext>
              </a:extLst>
            </p:cNvPr>
            <p:cNvSpPr/>
            <p:nvPr/>
          </p:nvSpPr>
          <p:spPr bwMode="auto">
            <a:xfrm>
              <a:off x="1197918" y="2013383"/>
              <a:ext cx="701625" cy="392323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93E6B50E-F0BC-46C2-939B-4D6BAA9071CD}"/>
                </a:ext>
              </a:extLst>
            </p:cNvPr>
            <p:cNvSpPr/>
            <p:nvPr/>
          </p:nvSpPr>
          <p:spPr bwMode="auto">
            <a:xfrm>
              <a:off x="1179463" y="1921513"/>
              <a:ext cx="216024" cy="57606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F5CD2C82-41E6-41CD-8689-432CFCE4AF5A}"/>
                </a:ext>
              </a:extLst>
            </p:cNvPr>
            <p:cNvCxnSpPr>
              <a:stCxn id="6" idx="3"/>
            </p:cNvCxnSpPr>
            <p:nvPr/>
          </p:nvCxnSpPr>
          <p:spPr bwMode="auto">
            <a:xfrm flipV="1">
              <a:off x="1899542" y="2196455"/>
              <a:ext cx="3600000" cy="13090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0A7D1F9F-E6D2-4A5B-BAAB-979E3C60C4D4}"/>
                </a:ext>
              </a:extLst>
            </p:cNvPr>
            <p:cNvCxnSpPr/>
            <p:nvPr/>
          </p:nvCxnSpPr>
          <p:spPr bwMode="auto">
            <a:xfrm flipV="1">
              <a:off x="1899542" y="2001827"/>
              <a:ext cx="5400000" cy="13090"/>
            </a:xfrm>
            <a:prstGeom prst="straightConnector1">
              <a:avLst/>
            </a:prstGeom>
            <a:noFill/>
            <a:ln w="76200" cap="flat" cmpd="sng" algn="ctr">
              <a:solidFill>
                <a:srgbClr val="FD560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0C2601E8-7060-4538-A63D-9D320B21B81F}"/>
                </a:ext>
              </a:extLst>
            </p:cNvPr>
            <p:cNvCxnSpPr/>
            <p:nvPr/>
          </p:nvCxnSpPr>
          <p:spPr bwMode="auto">
            <a:xfrm flipV="1">
              <a:off x="1899542" y="2417262"/>
              <a:ext cx="1800000" cy="13090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>
                  <a:alpha val="69804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5253B7A-BE17-47A4-B318-5C974A094E6E}"/>
                </a:ext>
              </a:extLst>
            </p:cNvPr>
            <p:cNvSpPr txBox="1"/>
            <p:nvPr/>
          </p:nvSpPr>
          <p:spPr>
            <a:xfrm>
              <a:off x="5634732" y="2030242"/>
              <a:ext cx="1797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dirty="0"/>
                <a:t>850nm</a:t>
              </a:r>
              <a:endParaRPr kumimoji="1" lang="ja-JP" altLang="en-US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CA23064-DCAE-48D2-8DD0-1A1411454621}"/>
                </a:ext>
              </a:extLst>
            </p:cNvPr>
            <p:cNvSpPr txBox="1"/>
            <p:nvPr/>
          </p:nvSpPr>
          <p:spPr>
            <a:xfrm>
              <a:off x="7304255" y="1796345"/>
              <a:ext cx="1797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dirty="0"/>
                <a:t>740nm</a:t>
              </a:r>
              <a:endParaRPr kumimoji="1" lang="ja-JP" altLang="en-US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1B73D43-F9CD-49FF-A515-E16DA3A2FF77}"/>
                </a:ext>
              </a:extLst>
            </p:cNvPr>
            <p:cNvSpPr txBox="1"/>
            <p:nvPr/>
          </p:nvSpPr>
          <p:spPr>
            <a:xfrm>
              <a:off x="3768277" y="2230297"/>
              <a:ext cx="1797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dirty="0"/>
                <a:t>940nm</a:t>
              </a:r>
              <a:endParaRPr kumimoji="1" lang="ja-JP" altLang="en-US" dirty="0"/>
            </a:p>
          </p:txBody>
        </p:sp>
      </p:grpSp>
      <p:graphicFrame>
        <p:nvGraphicFramePr>
          <p:cNvPr id="11" name="表 13">
            <a:extLst>
              <a:ext uri="{FF2B5EF4-FFF2-40B4-BE49-F238E27FC236}">
                <a16:creationId xmlns:a16="http://schemas.microsoft.com/office/drawing/2014/main" id="{ADDC2D68-3841-4BBE-86A6-1D78F9B20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252344"/>
              </p:ext>
            </p:extLst>
          </p:nvPr>
        </p:nvGraphicFramePr>
        <p:xfrm>
          <a:off x="1661793" y="1637604"/>
          <a:ext cx="7128932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2233">
                  <a:extLst>
                    <a:ext uri="{9D8B030D-6E8A-4147-A177-3AD203B41FA5}">
                      <a16:colId xmlns:a16="http://schemas.microsoft.com/office/drawing/2014/main" val="2999734622"/>
                    </a:ext>
                  </a:extLst>
                </a:gridCol>
                <a:gridCol w="1782233">
                  <a:extLst>
                    <a:ext uri="{9D8B030D-6E8A-4147-A177-3AD203B41FA5}">
                      <a16:colId xmlns:a16="http://schemas.microsoft.com/office/drawing/2014/main" val="3323001122"/>
                    </a:ext>
                  </a:extLst>
                </a:gridCol>
                <a:gridCol w="1782233">
                  <a:extLst>
                    <a:ext uri="{9D8B030D-6E8A-4147-A177-3AD203B41FA5}">
                      <a16:colId xmlns:a16="http://schemas.microsoft.com/office/drawing/2014/main" val="8232432"/>
                    </a:ext>
                  </a:extLst>
                </a:gridCol>
                <a:gridCol w="1782233">
                  <a:extLst>
                    <a:ext uri="{9D8B030D-6E8A-4147-A177-3AD203B41FA5}">
                      <a16:colId xmlns:a16="http://schemas.microsoft.com/office/drawing/2014/main" val="190187033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波長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740nm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850nm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940nm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13402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短い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長い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92826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照射距離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1.5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1/2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0083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長い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短い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4238992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CFA1BCCB-6173-483B-AA86-A13BCE0E1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3392800"/>
            <a:ext cx="3375197" cy="337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F089711-6B84-417A-8108-390E95F1542C}"/>
              </a:ext>
            </a:extLst>
          </p:cNvPr>
          <p:cNvSpPr txBox="1"/>
          <p:nvPr/>
        </p:nvSpPr>
        <p:spPr>
          <a:xfrm>
            <a:off x="4356100" y="3655374"/>
            <a:ext cx="5831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 err="1"/>
              <a:t>Watec</a:t>
            </a:r>
            <a:r>
              <a:rPr kumimoji="1" lang="ja-JP" altLang="en-US" dirty="0"/>
              <a:t>社の</a:t>
            </a:r>
            <a:r>
              <a:rPr kumimoji="1" lang="en-US" altLang="ja-JP" dirty="0"/>
              <a:t>WAT-902H 1/3” CCD</a:t>
            </a:r>
            <a:r>
              <a:rPr kumimoji="1" lang="ja-JP" altLang="en-US" dirty="0"/>
              <a:t>カメラ（モノクロ）を用いて距離の測定を実施。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BF7E379-1EFC-43A7-B8AE-897D2210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625838"/>
            <a:ext cx="198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606080E-5427-462E-B1CF-982350868B3F}"/>
              </a:ext>
            </a:extLst>
          </p:cNvPr>
          <p:cNvSpPr txBox="1"/>
          <p:nvPr/>
        </p:nvSpPr>
        <p:spPr>
          <a:xfrm>
            <a:off x="6472635" y="4675500"/>
            <a:ext cx="4077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kumimoji="1" lang="ja-JP" altLang="en-US" dirty="0"/>
              <a:t>有効画素数：</a:t>
            </a:r>
            <a:r>
              <a:rPr kumimoji="1" lang="en-US" altLang="ja-JP" dirty="0"/>
              <a:t>38</a:t>
            </a:r>
            <a:r>
              <a:rPr kumimoji="1" lang="ja-JP" altLang="en-US" dirty="0"/>
              <a:t>万画素</a:t>
            </a:r>
            <a:endParaRPr kumimoji="1" lang="en-US" altLang="ja-JP" dirty="0"/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kumimoji="1" lang="ja-JP" altLang="en-US" dirty="0"/>
              <a:t>解像度：</a:t>
            </a:r>
            <a:r>
              <a:rPr kumimoji="1" lang="en-US" altLang="ja-JP" dirty="0"/>
              <a:t>570TV</a:t>
            </a:r>
            <a:r>
              <a:rPr kumimoji="1" lang="ja-JP" altLang="en-US" dirty="0"/>
              <a:t>本</a:t>
            </a:r>
            <a:endParaRPr kumimoji="1" lang="en-US" altLang="ja-JP" dirty="0"/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kumimoji="1" lang="ja-JP" altLang="en-US" dirty="0"/>
              <a:t>最低被写体照度：</a:t>
            </a:r>
            <a:r>
              <a:rPr kumimoji="1" lang="en-US" altLang="ja-JP" dirty="0"/>
              <a:t>0.0003lx F1.4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ja-JP" dirty="0"/>
              <a:t>SN</a:t>
            </a:r>
            <a:r>
              <a:rPr lang="ja-JP" altLang="en-US" dirty="0"/>
              <a:t>比：</a:t>
            </a:r>
            <a:r>
              <a:rPr lang="en-US" altLang="ja-JP" dirty="0"/>
              <a:t>46dB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kumimoji="1" lang="ja-JP" altLang="en-US" dirty="0"/>
              <a:t>シャッター速度：</a:t>
            </a:r>
            <a:r>
              <a:rPr kumimoji="1" lang="en-US" altLang="ja-JP" dirty="0"/>
              <a:t>1/60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1/100000</a:t>
            </a:r>
          </a:p>
          <a:p>
            <a:pPr algn="l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379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7000" y="287338"/>
            <a:ext cx="10566400" cy="3175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275" y="49213"/>
            <a:ext cx="9623425" cy="396875"/>
          </a:xfrm>
        </p:spPr>
        <p:txBody>
          <a:bodyPr/>
          <a:lstStyle/>
          <a:p>
            <a:pPr algn="l" eaLnBrk="1" hangingPunct="1"/>
            <a:r>
              <a:rPr lang="en-US" altLang="ja-JP" sz="3000" dirty="0"/>
              <a:t>S243D-xx-IR</a:t>
            </a:r>
            <a:r>
              <a:rPr lang="ja-JP" altLang="en-US" sz="3000" dirty="0"/>
              <a:t>照射距離について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932988" y="7180263"/>
            <a:ext cx="642937" cy="381000"/>
          </a:xfrm>
        </p:spPr>
        <p:txBody>
          <a:bodyPr/>
          <a:lstStyle/>
          <a:p>
            <a:fld id="{0BCE351D-A3CA-47F3-AFDB-999BAF788DA7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CBE6D6E-02A5-49F6-87A5-85A6161C7E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32" y="656813"/>
            <a:ext cx="1800200" cy="110588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B714209-71EF-422E-B5AD-DC40390F31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28" y="684213"/>
            <a:ext cx="3507541" cy="961307"/>
          </a:xfrm>
          <a:prstGeom prst="rect">
            <a:avLst/>
          </a:prstGeom>
        </p:spPr>
      </p:pic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33EFAF2-01B3-49F7-A98D-EDB82BD34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656801"/>
              </p:ext>
            </p:extLst>
          </p:nvPr>
        </p:nvGraphicFramePr>
        <p:xfrm>
          <a:off x="1319054" y="1841426"/>
          <a:ext cx="7638628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val="2498588026"/>
                    </a:ext>
                  </a:extLst>
                </a:gridCol>
                <a:gridCol w="1425787">
                  <a:extLst>
                    <a:ext uri="{9D8B030D-6E8A-4147-A177-3AD203B41FA5}">
                      <a16:colId xmlns:a16="http://schemas.microsoft.com/office/drawing/2014/main" val="100466324"/>
                    </a:ext>
                  </a:extLst>
                </a:gridCol>
                <a:gridCol w="1425787">
                  <a:extLst>
                    <a:ext uri="{9D8B030D-6E8A-4147-A177-3AD203B41FA5}">
                      <a16:colId xmlns:a16="http://schemas.microsoft.com/office/drawing/2014/main" val="3729241905"/>
                    </a:ext>
                  </a:extLst>
                </a:gridCol>
                <a:gridCol w="1425787">
                  <a:extLst>
                    <a:ext uri="{9D8B030D-6E8A-4147-A177-3AD203B41FA5}">
                      <a16:colId xmlns:a16="http://schemas.microsoft.com/office/drawing/2014/main" val="3611684520"/>
                    </a:ext>
                  </a:extLst>
                </a:gridCol>
                <a:gridCol w="1425787">
                  <a:extLst>
                    <a:ext uri="{9D8B030D-6E8A-4147-A177-3AD203B41FA5}">
                      <a16:colId xmlns:a16="http://schemas.microsoft.com/office/drawing/2014/main" val="410278756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型 番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照射角度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照射距離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3321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740nm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850nm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940nm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97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S243D-15-A-IR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15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45</a:t>
                      </a:r>
                      <a:r>
                        <a:rPr kumimoji="1" lang="ja-JP" altLang="en-US" dirty="0"/>
                        <a:t>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810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435m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540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290m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270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145m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8297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S243D-30-A-IR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30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90</a:t>
                      </a:r>
                      <a:r>
                        <a:rPr kumimoji="1" lang="ja-JP" altLang="en-US" dirty="0"/>
                        <a:t>度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600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330m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400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220m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110m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12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S243D-45-A-IR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45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155</a:t>
                      </a:r>
                      <a:r>
                        <a:rPr kumimoji="1" lang="ja-JP" altLang="en-US" dirty="0"/>
                        <a:t>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360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210m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240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140m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70m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126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S243D-60-A-IR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60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180</a:t>
                      </a:r>
                      <a:r>
                        <a:rPr kumimoji="1" lang="ja-JP" altLang="en-US" dirty="0"/>
                        <a:t>度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225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172m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150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115m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75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57m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677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S243D-90-A-IR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90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200</a:t>
                      </a:r>
                      <a:r>
                        <a:rPr kumimoji="1" lang="ja-JP" altLang="en-US" dirty="0"/>
                        <a:t>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202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150m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135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100m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67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50m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3752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S243D-120-A-IR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120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230</a:t>
                      </a:r>
                      <a:r>
                        <a:rPr kumimoji="1" lang="ja-JP" altLang="en-US" dirty="0"/>
                        <a:t>度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180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127m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85m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42m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227877"/>
                  </a:ext>
                </a:extLst>
              </a:tr>
            </a:tbl>
          </a:graphicData>
        </a:graphic>
      </p:graphicFrame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B84E44B-811B-4084-A909-ADD12862B4E1}"/>
              </a:ext>
            </a:extLst>
          </p:cNvPr>
          <p:cNvCxnSpPr/>
          <p:nvPr/>
        </p:nvCxnSpPr>
        <p:spPr bwMode="auto">
          <a:xfrm flipV="1">
            <a:off x="4991745" y="4808146"/>
            <a:ext cx="0" cy="43204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3CC33CC8-D62E-4316-8C05-46597609C9A8}"/>
              </a:ext>
            </a:extLst>
          </p:cNvPr>
          <p:cNvCxnSpPr/>
          <p:nvPr/>
        </p:nvCxnSpPr>
        <p:spPr bwMode="auto">
          <a:xfrm flipV="1">
            <a:off x="5661233" y="4812660"/>
            <a:ext cx="0" cy="43204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E588E5-252B-4782-8D65-99C8378A8449}"/>
              </a:ext>
            </a:extLst>
          </p:cNvPr>
          <p:cNvSpPr txBox="1"/>
          <p:nvPr/>
        </p:nvSpPr>
        <p:spPr>
          <a:xfrm>
            <a:off x="4380360" y="5212211"/>
            <a:ext cx="1254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最小</a:t>
            </a:r>
            <a:endParaRPr kumimoji="1" lang="en-US" altLang="ja-JP" sz="1600" dirty="0"/>
          </a:p>
          <a:p>
            <a:r>
              <a:rPr kumimoji="1" lang="ja-JP" altLang="en-US" sz="1600" dirty="0"/>
              <a:t>角度</a:t>
            </a:r>
            <a:endParaRPr kumimoji="1" lang="en-US" altLang="ja-JP" sz="1600" dirty="0"/>
          </a:p>
          <a:p>
            <a:r>
              <a:rPr kumimoji="1" lang="ja-JP" altLang="en-US" sz="1600" dirty="0"/>
              <a:t>中心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1FD79FB-8010-446B-B2E9-FD1BD615E551}"/>
              </a:ext>
            </a:extLst>
          </p:cNvPr>
          <p:cNvSpPr txBox="1"/>
          <p:nvPr/>
        </p:nvSpPr>
        <p:spPr>
          <a:xfrm>
            <a:off x="5058668" y="5220791"/>
            <a:ext cx="1211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最大</a:t>
            </a:r>
            <a:endParaRPr kumimoji="1" lang="en-US" altLang="ja-JP" sz="1600" dirty="0"/>
          </a:p>
          <a:p>
            <a:r>
              <a:rPr kumimoji="1" lang="ja-JP" altLang="en-US" sz="1600" dirty="0"/>
              <a:t>角度</a:t>
            </a:r>
            <a:endParaRPr kumimoji="1" lang="en-US" altLang="ja-JP" sz="1600" dirty="0"/>
          </a:p>
          <a:p>
            <a:r>
              <a:rPr kumimoji="1" lang="ja-JP" altLang="en-US" sz="1600" dirty="0"/>
              <a:t>中心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EB83290-88F1-475D-8320-EA2039C7A4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8" y="5218095"/>
            <a:ext cx="3559932" cy="1461840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1443719-BFE9-4D94-9905-6FCFC59BA9FC}"/>
              </a:ext>
            </a:extLst>
          </p:cNvPr>
          <p:cNvCxnSpPr/>
          <p:nvPr/>
        </p:nvCxnSpPr>
        <p:spPr bwMode="auto">
          <a:xfrm flipV="1">
            <a:off x="6477412" y="4808146"/>
            <a:ext cx="0" cy="43204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A0B49AA-C327-4486-A872-76370F10DB85}"/>
              </a:ext>
            </a:extLst>
          </p:cNvPr>
          <p:cNvCxnSpPr/>
          <p:nvPr/>
        </p:nvCxnSpPr>
        <p:spPr bwMode="auto">
          <a:xfrm flipV="1">
            <a:off x="7146900" y="4812660"/>
            <a:ext cx="0" cy="43204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52CE9C2-0CB5-479D-AFF2-5327DA46F50A}"/>
              </a:ext>
            </a:extLst>
          </p:cNvPr>
          <p:cNvCxnSpPr/>
          <p:nvPr/>
        </p:nvCxnSpPr>
        <p:spPr bwMode="auto">
          <a:xfrm flipV="1">
            <a:off x="7871212" y="4808146"/>
            <a:ext cx="0" cy="43204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2DD1477-798A-499F-BF79-9D431CC50731}"/>
              </a:ext>
            </a:extLst>
          </p:cNvPr>
          <p:cNvCxnSpPr/>
          <p:nvPr/>
        </p:nvCxnSpPr>
        <p:spPr bwMode="auto">
          <a:xfrm flipV="1">
            <a:off x="8540700" y="4812660"/>
            <a:ext cx="0" cy="43204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FCA47B3-164D-4D5C-8E3E-BE7B7C19E910}"/>
              </a:ext>
            </a:extLst>
          </p:cNvPr>
          <p:cNvSpPr txBox="1"/>
          <p:nvPr/>
        </p:nvSpPr>
        <p:spPr>
          <a:xfrm>
            <a:off x="4689609" y="6133885"/>
            <a:ext cx="5224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/>
              <a:t>※</a:t>
            </a:r>
            <a:r>
              <a:rPr kumimoji="1" lang="ja-JP" altLang="en-US" dirty="0"/>
              <a:t>照射距離は実測値であり、</a:t>
            </a:r>
            <a:endParaRPr kumimoji="1" lang="en-US" altLang="ja-JP" dirty="0"/>
          </a:p>
          <a:p>
            <a:pPr algn="l"/>
            <a:r>
              <a:rPr lang="ja-JP" altLang="en-US" dirty="0"/>
              <a:t>   </a:t>
            </a:r>
            <a:r>
              <a:rPr kumimoji="1" lang="ja-JP" altLang="en-US" dirty="0"/>
              <a:t>仕様から計算で求めているわけではない。</a:t>
            </a:r>
            <a:endParaRPr kumimoji="1" lang="en-US" altLang="ja-JP" dirty="0"/>
          </a:p>
          <a:p>
            <a:pPr algn="l"/>
            <a:r>
              <a:rPr kumimoji="1" lang="en-US" altLang="ja-JP" dirty="0"/>
              <a:t>※3</a:t>
            </a:r>
            <a:r>
              <a:rPr kumimoji="1" lang="ja-JP" altLang="en-US" dirty="0"/>
              <a:t>連で</a:t>
            </a:r>
            <a:r>
              <a:rPr kumimoji="1" lang="en-US" altLang="ja-JP" dirty="0"/>
              <a:t>1</a:t>
            </a:r>
            <a:r>
              <a:rPr kumimoji="1" lang="ja-JP" altLang="en-US" dirty="0"/>
              <a:t>個の</a:t>
            </a:r>
            <a:r>
              <a:rPr kumimoji="1" lang="en-US" altLang="ja-JP" dirty="0"/>
              <a:t>LED</a:t>
            </a:r>
            <a:r>
              <a:rPr kumimoji="1" lang="ja-JP" altLang="en-US" dirty="0"/>
              <a:t>として考える。</a:t>
            </a:r>
            <a:endParaRPr kumimoji="1" lang="en-US" altLang="ja-JP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DBE6230-0BAA-413D-AC8C-A71DF2583ECF}"/>
              </a:ext>
            </a:extLst>
          </p:cNvPr>
          <p:cNvSpPr txBox="1"/>
          <p:nvPr/>
        </p:nvSpPr>
        <p:spPr>
          <a:xfrm>
            <a:off x="5880564" y="5212211"/>
            <a:ext cx="1254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最小</a:t>
            </a:r>
            <a:endParaRPr kumimoji="1" lang="en-US" altLang="ja-JP" sz="1600" dirty="0"/>
          </a:p>
          <a:p>
            <a:r>
              <a:rPr kumimoji="1" lang="ja-JP" altLang="en-US" sz="1600" dirty="0"/>
              <a:t>角度</a:t>
            </a:r>
            <a:endParaRPr kumimoji="1" lang="en-US" altLang="ja-JP" sz="1600" dirty="0"/>
          </a:p>
          <a:p>
            <a:r>
              <a:rPr kumimoji="1" lang="ja-JP" altLang="en-US" sz="1600" dirty="0"/>
              <a:t>中心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195B5EE-2421-43DD-8DB0-6B4F083E719A}"/>
              </a:ext>
            </a:extLst>
          </p:cNvPr>
          <p:cNvSpPr txBox="1"/>
          <p:nvPr/>
        </p:nvSpPr>
        <p:spPr>
          <a:xfrm>
            <a:off x="6558872" y="5220791"/>
            <a:ext cx="1211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最大</a:t>
            </a:r>
            <a:endParaRPr kumimoji="1" lang="en-US" altLang="ja-JP" sz="1600" dirty="0"/>
          </a:p>
          <a:p>
            <a:r>
              <a:rPr kumimoji="1" lang="ja-JP" altLang="en-US" sz="1600" dirty="0"/>
              <a:t>角度</a:t>
            </a:r>
            <a:endParaRPr kumimoji="1" lang="en-US" altLang="ja-JP" sz="1600" dirty="0"/>
          </a:p>
          <a:p>
            <a:r>
              <a:rPr kumimoji="1" lang="ja-JP" altLang="en-US" sz="1600" dirty="0"/>
              <a:t>中心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04EC33A-711C-432D-83DC-F1A2FCBB04D2}"/>
              </a:ext>
            </a:extLst>
          </p:cNvPr>
          <p:cNvSpPr txBox="1"/>
          <p:nvPr/>
        </p:nvSpPr>
        <p:spPr>
          <a:xfrm>
            <a:off x="7245780" y="5212211"/>
            <a:ext cx="1254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最小</a:t>
            </a:r>
            <a:endParaRPr kumimoji="1" lang="en-US" altLang="ja-JP" sz="1600" dirty="0"/>
          </a:p>
          <a:p>
            <a:r>
              <a:rPr kumimoji="1" lang="ja-JP" altLang="en-US" sz="1600" dirty="0"/>
              <a:t>角度</a:t>
            </a:r>
            <a:endParaRPr kumimoji="1" lang="en-US" altLang="ja-JP" sz="1600" dirty="0"/>
          </a:p>
          <a:p>
            <a:r>
              <a:rPr kumimoji="1" lang="ja-JP" altLang="en-US" sz="1600" dirty="0"/>
              <a:t>中心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4203875-844B-4FF2-9CEE-732F041504C7}"/>
              </a:ext>
            </a:extLst>
          </p:cNvPr>
          <p:cNvSpPr txBox="1"/>
          <p:nvPr/>
        </p:nvSpPr>
        <p:spPr>
          <a:xfrm>
            <a:off x="7924088" y="5220791"/>
            <a:ext cx="1211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最大</a:t>
            </a:r>
            <a:endParaRPr kumimoji="1" lang="en-US" altLang="ja-JP" sz="1600" dirty="0"/>
          </a:p>
          <a:p>
            <a:r>
              <a:rPr kumimoji="1" lang="ja-JP" altLang="en-US" sz="1600" dirty="0"/>
              <a:t>角度</a:t>
            </a:r>
            <a:endParaRPr kumimoji="1" lang="en-US" altLang="ja-JP" sz="1600" dirty="0"/>
          </a:p>
          <a:p>
            <a:r>
              <a:rPr kumimoji="1" lang="ja-JP" altLang="en-US" sz="1600" dirty="0"/>
              <a:t>中心</a:t>
            </a:r>
          </a:p>
        </p:txBody>
      </p:sp>
    </p:spTree>
    <p:extLst>
      <p:ext uri="{BB962C8B-B14F-4D97-AF65-F5344CB8AC3E}">
        <p14:creationId xmlns:p14="http://schemas.microsoft.com/office/powerpoint/2010/main" val="40797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7000" y="287338"/>
            <a:ext cx="10566400" cy="3175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275" y="49213"/>
            <a:ext cx="9623425" cy="396875"/>
          </a:xfrm>
        </p:spPr>
        <p:txBody>
          <a:bodyPr/>
          <a:lstStyle/>
          <a:p>
            <a:pPr algn="l" eaLnBrk="1" hangingPunct="1"/>
            <a:r>
              <a:rPr lang="ja-JP" altLang="en-US" sz="3000" dirty="0"/>
              <a:t>（参考） 照射距離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932988" y="7180263"/>
            <a:ext cx="642937" cy="381000"/>
          </a:xfrm>
        </p:spPr>
        <p:txBody>
          <a:bodyPr/>
          <a:lstStyle/>
          <a:p>
            <a:fld id="{0BCE351D-A3CA-47F3-AFDB-999BAF788DA7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837750B-CD60-403D-AB32-AE7C1FF3A0E8}"/>
              </a:ext>
            </a:extLst>
          </p:cNvPr>
          <p:cNvGrpSpPr/>
          <p:nvPr/>
        </p:nvGrpSpPr>
        <p:grpSpPr>
          <a:xfrm>
            <a:off x="1098228" y="3488534"/>
            <a:ext cx="4896544" cy="1921635"/>
            <a:chOff x="450156" y="2845217"/>
            <a:chExt cx="4896544" cy="1921635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CB71A85B-ACDD-435F-A3AF-619E55DDDCED}"/>
                </a:ext>
              </a:extLst>
            </p:cNvPr>
            <p:cNvSpPr/>
            <p:nvPr/>
          </p:nvSpPr>
          <p:spPr bwMode="auto">
            <a:xfrm>
              <a:off x="450156" y="3060551"/>
              <a:ext cx="4896544" cy="1706301"/>
            </a:xfrm>
            <a:prstGeom prst="roundRec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5E045F1B-1842-48AF-B168-8907425A7845}"/>
                </a:ext>
              </a:extLst>
            </p:cNvPr>
            <p:cNvSpPr/>
            <p:nvPr/>
          </p:nvSpPr>
          <p:spPr bwMode="auto">
            <a:xfrm>
              <a:off x="954212" y="2845217"/>
              <a:ext cx="3528392" cy="359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F04877FC-9388-449D-B22A-F0426A403C77}"/>
                    </a:ext>
                  </a:extLst>
                </p:cNvPr>
                <p:cNvSpPr txBox="1"/>
                <p:nvPr/>
              </p:nvSpPr>
              <p:spPr>
                <a:xfrm>
                  <a:off x="539974" y="2845217"/>
                  <a:ext cx="4806726" cy="1706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kumimoji="1" lang="ja-JP" altLang="en-US" dirty="0"/>
                    <a:t>     照度（</a:t>
                  </a:r>
                  <a:r>
                    <a:rPr kumimoji="1" lang="en-US" altLang="ja-JP" dirty="0"/>
                    <a:t>lx</a:t>
                  </a:r>
                  <a:r>
                    <a:rPr kumimoji="1" lang="ja-JP" altLang="en-US" dirty="0"/>
                    <a:t>）から照射距離の求め方</a:t>
                  </a:r>
                  <a:endParaRPr kumimoji="1" lang="en-US" altLang="ja-JP" dirty="0"/>
                </a:p>
                <a:p>
                  <a:pPr algn="l"/>
                  <a:endParaRPr lang="en-US" altLang="ja-JP" dirty="0"/>
                </a:p>
                <a:p>
                  <a:pPr algn="l"/>
                  <a:r>
                    <a:rPr kumimoji="1" lang="ja-JP" altLang="en-US" dirty="0"/>
                    <a:t>光度（</a:t>
                  </a:r>
                  <a:r>
                    <a:rPr kumimoji="1" lang="en-US" altLang="ja-JP" dirty="0"/>
                    <a:t>cd</a:t>
                  </a:r>
                  <a:r>
                    <a:rPr kumimoji="1" lang="ja-JP" altLang="en-US" dirty="0"/>
                    <a:t>）＝照度（</a:t>
                  </a:r>
                  <a:r>
                    <a:rPr kumimoji="1" lang="en-US" altLang="ja-JP" dirty="0"/>
                    <a:t>lx</a:t>
                  </a:r>
                  <a:r>
                    <a:rPr kumimoji="1" lang="ja-JP" altLang="en-US" dirty="0"/>
                    <a:t>）</a:t>
                  </a:r>
                  <a:r>
                    <a:rPr kumimoji="1" lang="en-US" altLang="ja-JP" dirty="0"/>
                    <a:t>×</a:t>
                  </a:r>
                  <a:r>
                    <a:rPr kumimoji="1" lang="ja-JP" altLang="en-US" dirty="0"/>
                    <a:t>距離の</a:t>
                  </a:r>
                  <a:r>
                    <a:rPr kumimoji="1" lang="en-US" altLang="ja-JP" dirty="0"/>
                    <a:t>2</a:t>
                  </a:r>
                  <a:r>
                    <a:rPr kumimoji="1" lang="ja-JP" altLang="en-US" dirty="0"/>
                    <a:t>乗</a:t>
                  </a:r>
                  <a:endParaRPr kumimoji="1" lang="en-US" altLang="ja-JP" dirty="0"/>
                </a:p>
                <a:p>
                  <a:pPr algn="l"/>
                  <a:endParaRPr lang="en-US" altLang="ja-JP" dirty="0"/>
                </a:p>
                <a:p>
                  <a:pPr algn="l"/>
                  <a14:m>
                    <m:oMath xmlns:m="http://schemas.openxmlformats.org/officeDocument/2006/math">
                      <m:r>
                        <a:rPr kumimoji="1" lang="ja-JP" altLang="en-US" i="1" dirty="0" smtClean="0">
                          <a:latin typeface="Cambria Math" panose="02040503050406030204" pitchFamily="18" charset="0"/>
                        </a:rPr>
                        <m:t>照射</m:t>
                      </m:r>
                    </m:oMath>
                  </a14:m>
                  <a:r>
                    <a:rPr kumimoji="1" lang="ja-JP" altLang="en-US" dirty="0"/>
                    <a:t>距離（</a:t>
                  </a:r>
                  <a:r>
                    <a:rPr kumimoji="1" lang="en-US" altLang="ja-JP" dirty="0"/>
                    <a:t>m</a:t>
                  </a:r>
                  <a:r>
                    <a:rPr kumimoji="1" lang="ja-JP" altLang="en-US" dirty="0"/>
                    <a:t>）</a:t>
                  </a:r>
                  <a14:m>
                    <m:oMath xmlns:m="http://schemas.openxmlformats.org/officeDocument/2006/math">
                      <m:r>
                        <a:rPr lang="ja-JP" alt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ja-JP" altLang="en-US" i="1" dirty="0" smtClean="0">
                              <a:latin typeface="Cambria Math" panose="02040503050406030204" pitchFamily="18" charset="0"/>
                              <a:ea typeface="+mj-ea"/>
                            </a:rPr>
                            <m:t>光度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ea typeface="+mj-ea"/>
                            </a:rPr>
                            <m:t>(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ea typeface="+mj-ea"/>
                            </a:rPr>
                            <m:t>𝑐𝑑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ea typeface="+mn-ea"/>
                            </a:rPr>
                            <m:t>)</m:t>
                          </m:r>
                          <m:r>
                            <a:rPr lang="en-US" altLang="ja-JP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0.25</m:t>
                          </m:r>
                        </m:e>
                      </m:rad>
                    </m:oMath>
                  </a14:m>
                  <a:endParaRPr kumimoji="1" lang="en-US" altLang="ja-JP" dirty="0"/>
                </a:p>
              </p:txBody>
            </p:sp>
          </mc:Choice>
          <mc:Fallback xmlns="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F04877FC-9388-449D-B22A-F0426A403C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974" y="2845217"/>
                  <a:ext cx="4806726" cy="1706301"/>
                </a:xfrm>
                <a:prstGeom prst="rect">
                  <a:avLst/>
                </a:prstGeom>
                <a:blipFill>
                  <a:blip r:embed="rId3"/>
                  <a:stretch>
                    <a:fillRect l="-1396" t="-2500" b="-46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E3C226-2264-4F83-8D1C-996374B3FE19}"/>
              </a:ext>
            </a:extLst>
          </p:cNvPr>
          <p:cNvSpPr txBox="1"/>
          <p:nvPr/>
        </p:nvSpPr>
        <p:spPr>
          <a:xfrm>
            <a:off x="539974" y="1087523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/>
              <a:t>米国「</a:t>
            </a:r>
            <a:r>
              <a:rPr kumimoji="1" lang="en-US" altLang="ja-JP" dirty="0"/>
              <a:t>ANSI/NEMA FL1-2009</a:t>
            </a:r>
            <a:r>
              <a:rPr kumimoji="1" lang="ja-JP" altLang="en-US" dirty="0"/>
              <a:t>規格」は、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照射された光が</a:t>
            </a:r>
            <a:r>
              <a:rPr kumimoji="1" lang="en-US" altLang="ja-JP" dirty="0"/>
              <a:t>0.25</a:t>
            </a:r>
            <a:r>
              <a:rPr kumimoji="1" lang="ja-JP" altLang="en-US" dirty="0"/>
              <a:t>（ｌｘ）の明るさで到達する距離を照射距離と定義している。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28F9B33-D02E-4967-8ABD-0AEACEA1A59A}"/>
              </a:ext>
            </a:extLst>
          </p:cNvPr>
          <p:cNvSpPr txBox="1"/>
          <p:nvPr/>
        </p:nvSpPr>
        <p:spPr>
          <a:xfrm>
            <a:off x="539974" y="2114941"/>
            <a:ext cx="5670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/>
              <a:t>10</a:t>
            </a:r>
            <a:r>
              <a:rPr kumimoji="1" lang="ja-JP" altLang="en-US" dirty="0"/>
              <a:t>ｍ離れた場所で照度計で照度（ｌｘ）を測定し、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その値を基に以下の計算で距離を求める。</a:t>
            </a:r>
          </a:p>
        </p:txBody>
      </p:sp>
    </p:spTree>
    <p:extLst>
      <p:ext uri="{BB962C8B-B14F-4D97-AF65-F5344CB8AC3E}">
        <p14:creationId xmlns:p14="http://schemas.microsoft.com/office/powerpoint/2010/main" val="399038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7000" y="287338"/>
            <a:ext cx="10566400" cy="3175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275" y="49213"/>
            <a:ext cx="9623425" cy="396875"/>
          </a:xfrm>
        </p:spPr>
        <p:txBody>
          <a:bodyPr/>
          <a:lstStyle/>
          <a:p>
            <a:pPr algn="l" eaLnBrk="1" hangingPunct="1"/>
            <a:r>
              <a:rPr lang="ja-JP" altLang="en-US" sz="3000" dirty="0"/>
              <a:t>定 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932988" y="7180263"/>
            <a:ext cx="642937" cy="381000"/>
          </a:xfrm>
        </p:spPr>
        <p:txBody>
          <a:bodyPr/>
          <a:lstStyle/>
          <a:p>
            <a:fld id="{0BCE351D-A3CA-47F3-AFDB-999BAF788DA7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8CF36B-B0D8-4210-A6F6-EE84B7685078}"/>
              </a:ext>
            </a:extLst>
          </p:cNvPr>
          <p:cNvSpPr txBox="1"/>
          <p:nvPr/>
        </p:nvSpPr>
        <p:spPr>
          <a:xfrm>
            <a:off x="422376" y="76333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/>
              <a:t>LED</a:t>
            </a:r>
            <a:r>
              <a:rPr kumimoji="1" lang="ja-JP" altLang="en-US" dirty="0"/>
              <a:t>にはそれぞれ電気的な特性と光学的な特性がある。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CC03B3-8C7B-4B4D-805E-241D94FFDE32}"/>
              </a:ext>
            </a:extLst>
          </p:cNvPr>
          <p:cNvSpPr txBox="1"/>
          <p:nvPr/>
        </p:nvSpPr>
        <p:spPr>
          <a:xfrm>
            <a:off x="422376" y="1260088"/>
            <a:ext cx="10103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n"/>
            </a:pPr>
            <a:r>
              <a:rPr kumimoji="1" lang="ja-JP" altLang="en-US" dirty="0"/>
              <a:t>電気的特性</a:t>
            </a:r>
            <a:endParaRPr kumimoji="1" lang="en-US" altLang="ja-JP" dirty="0"/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kumimoji="1" lang="en-US" altLang="ja-JP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kumimoji="1" lang="ja-JP" altLang="en-US" dirty="0"/>
              <a:t>標準電流（順方向電流）</a:t>
            </a:r>
            <a:r>
              <a:rPr lang="en-US" altLang="ja-JP" dirty="0"/>
              <a:t> I</a:t>
            </a:r>
            <a:r>
              <a:rPr lang="en-US" altLang="ja-JP" baseline="-25000" dirty="0"/>
              <a:t>F</a:t>
            </a:r>
          </a:p>
          <a:p>
            <a:pPr lvl="1" indent="352425" algn="l"/>
            <a:r>
              <a:rPr kumimoji="1" lang="en-US" altLang="ja-JP" dirty="0"/>
              <a:t>LED</a:t>
            </a:r>
            <a:r>
              <a:rPr kumimoji="1" lang="ja-JP" altLang="en-US" dirty="0"/>
              <a:t>に流していい電流の標準値（最大値、標準値、最小値がある）</a:t>
            </a:r>
            <a:endParaRPr kumimoji="1" lang="en-US" altLang="ja-JP" dirty="0"/>
          </a:p>
          <a:p>
            <a:pPr lvl="1" indent="352425" algn="l"/>
            <a:endParaRPr kumimoji="1" lang="en-US" altLang="ja-JP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kumimoji="1" lang="ja-JP" altLang="en-US" dirty="0"/>
              <a:t>逆耐圧（逆電圧） </a:t>
            </a:r>
            <a:r>
              <a:rPr kumimoji="1" lang="en-US" altLang="ja-JP" dirty="0"/>
              <a:t>V</a:t>
            </a:r>
            <a:r>
              <a:rPr kumimoji="1" lang="en-US" altLang="ja-JP" baseline="-25000" dirty="0"/>
              <a:t>R</a:t>
            </a:r>
          </a:p>
          <a:p>
            <a:pPr lvl="1" indent="352425" algn="l"/>
            <a:r>
              <a:rPr kumimoji="1" lang="ja-JP" altLang="en-US" dirty="0"/>
              <a:t>通常はアノード（プラス）からカソード（マイナス）に電圧をかけて発光させるが、</a:t>
            </a:r>
            <a:endParaRPr kumimoji="1" lang="en-US" altLang="ja-JP" dirty="0"/>
          </a:p>
          <a:p>
            <a:pPr lvl="1" indent="352425" algn="l"/>
            <a:r>
              <a:rPr kumimoji="1" lang="ja-JP" altLang="en-US" dirty="0"/>
              <a:t>逆方向にかけた場合に耐えられる電圧の最大値</a:t>
            </a:r>
            <a:endParaRPr kumimoji="1" lang="en-US" altLang="ja-JP" dirty="0"/>
          </a:p>
          <a:p>
            <a:pPr lvl="1" indent="352425" algn="l"/>
            <a:endParaRPr kumimoji="1" lang="en-US" altLang="ja-JP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kumimoji="1" lang="ja-JP" altLang="en-US" dirty="0"/>
              <a:t>順方向電圧 </a:t>
            </a:r>
            <a:r>
              <a:rPr kumimoji="1" lang="en-US" altLang="ja-JP" dirty="0"/>
              <a:t>V</a:t>
            </a:r>
            <a:r>
              <a:rPr kumimoji="1" lang="en-US" altLang="ja-JP" baseline="-25000" dirty="0"/>
              <a:t>F</a:t>
            </a:r>
          </a:p>
          <a:p>
            <a:pPr lvl="1" indent="352425" algn="l"/>
            <a:r>
              <a:rPr kumimoji="1" lang="en-US" altLang="ja-JP" dirty="0"/>
              <a:t>LED</a:t>
            </a:r>
            <a:r>
              <a:rPr kumimoji="1" lang="ja-JP" altLang="en-US" dirty="0"/>
              <a:t>は逆方向には電流が流れない（ダイオード）が、順方向でも一定の電圧をか</a:t>
            </a:r>
            <a:endParaRPr kumimoji="1" lang="en-US" altLang="ja-JP" dirty="0"/>
          </a:p>
          <a:p>
            <a:pPr lvl="1" indent="352425" algn="l"/>
            <a:r>
              <a:rPr kumimoji="1" lang="ja-JP" altLang="en-US" dirty="0"/>
              <a:t>けないと電流は流れない。その一定の値を超えると途端に大きな電流が流れる</a:t>
            </a:r>
            <a:endParaRPr kumimoji="1" lang="en-US" altLang="ja-JP" dirty="0"/>
          </a:p>
          <a:p>
            <a:pPr lvl="1" indent="352425" algn="l"/>
            <a:r>
              <a:rPr kumimoji="1" lang="ja-JP" altLang="en-US" dirty="0"/>
              <a:t>特性があり、そのときの電圧が順方向電圧。</a:t>
            </a:r>
            <a:r>
              <a:rPr kumimoji="1" lang="en-US" altLang="ja-JP" dirty="0"/>
              <a:t>LED</a:t>
            </a:r>
            <a:r>
              <a:rPr kumimoji="1" lang="ja-JP" altLang="en-US" dirty="0"/>
              <a:t>を発光させるために必要な電圧。</a:t>
            </a:r>
            <a:endParaRPr kumimoji="1" lang="en-US" altLang="ja-JP" dirty="0"/>
          </a:p>
          <a:p>
            <a:pPr lvl="1" indent="352425" algn="l"/>
            <a:r>
              <a:rPr kumimoji="1" lang="ja-JP" altLang="en-US" dirty="0"/>
              <a:t>一般的に赤・橙・黄・黄緑・緑は</a:t>
            </a:r>
            <a:r>
              <a:rPr kumimoji="1" lang="en-US" altLang="ja-JP" dirty="0"/>
              <a:t>1.8</a:t>
            </a:r>
            <a:r>
              <a:rPr kumimoji="1" lang="ja-JP" altLang="en-US" dirty="0"/>
              <a:t>～</a:t>
            </a:r>
            <a:r>
              <a:rPr kumimoji="1" lang="en-US" altLang="ja-JP" dirty="0"/>
              <a:t>2.2V</a:t>
            </a:r>
            <a:r>
              <a:rPr kumimoji="1" lang="ja-JP" altLang="en-US" dirty="0"/>
              <a:t>程度、</a:t>
            </a:r>
            <a:endParaRPr kumimoji="1" lang="en-US" altLang="ja-JP" dirty="0"/>
          </a:p>
          <a:p>
            <a:pPr lvl="1" indent="352425" algn="l"/>
            <a:r>
              <a:rPr kumimoji="1" lang="ja-JP" altLang="en-US" dirty="0"/>
              <a:t>白・電球色・青・青緑は</a:t>
            </a:r>
            <a:r>
              <a:rPr kumimoji="1" lang="en-US" altLang="ja-JP" dirty="0"/>
              <a:t>3.2V</a:t>
            </a:r>
            <a:r>
              <a:rPr kumimoji="1" lang="ja-JP" altLang="en-US" dirty="0"/>
              <a:t>前後</a:t>
            </a:r>
            <a:endParaRPr kumimoji="1" lang="en-US" altLang="ja-JP" dirty="0"/>
          </a:p>
          <a:p>
            <a:pPr lvl="1" algn="l"/>
            <a:endParaRPr kumimoji="1" lang="en-US" altLang="ja-JP" dirty="0"/>
          </a:p>
          <a:p>
            <a:pPr algn="l"/>
            <a:endParaRPr kumimoji="1" lang="en-US" altLang="ja-JP" dirty="0"/>
          </a:p>
          <a:p>
            <a:pPr algn="l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153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7000" y="287338"/>
            <a:ext cx="10566400" cy="3175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275" y="49213"/>
            <a:ext cx="9623425" cy="396875"/>
          </a:xfrm>
        </p:spPr>
        <p:txBody>
          <a:bodyPr/>
          <a:lstStyle/>
          <a:p>
            <a:pPr algn="l" eaLnBrk="1" hangingPunct="1"/>
            <a:r>
              <a:rPr lang="ja-JP" altLang="en-US" sz="3000" dirty="0"/>
              <a:t>定 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932988" y="7180263"/>
            <a:ext cx="642937" cy="381000"/>
          </a:xfrm>
        </p:spPr>
        <p:txBody>
          <a:bodyPr/>
          <a:lstStyle/>
          <a:p>
            <a:fld id="{0BCE351D-A3CA-47F3-AFDB-999BAF788DA7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2A2EA2-468E-4BEF-9598-69E4B2B2F987}"/>
              </a:ext>
            </a:extLst>
          </p:cNvPr>
          <p:cNvSpPr txBox="1"/>
          <p:nvPr/>
        </p:nvSpPr>
        <p:spPr>
          <a:xfrm>
            <a:off x="444550" y="627474"/>
            <a:ext cx="9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/>
              <a:t>120</a:t>
            </a:r>
            <a:r>
              <a:rPr kumimoji="1" lang="ja-JP" altLang="en-US" dirty="0"/>
              <a:t>度</a:t>
            </a:r>
            <a:r>
              <a:rPr kumimoji="1" lang="en-US" altLang="ja-JP" dirty="0"/>
              <a:t>LED</a:t>
            </a:r>
            <a:r>
              <a:rPr kumimoji="1" lang="ja-JP" altLang="en-US" dirty="0"/>
              <a:t>（</a:t>
            </a:r>
            <a:r>
              <a:rPr kumimoji="1" lang="en-US" altLang="ja-JP" dirty="0"/>
              <a:t>JNJ-LLJI0112B120/42mil</a:t>
            </a:r>
            <a:r>
              <a:rPr kumimoji="1" lang="ja-JP" altLang="en-US" dirty="0"/>
              <a:t>）の場合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F864F33-9584-4D33-8504-C247A1303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99" y="1116335"/>
            <a:ext cx="5829127" cy="300035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06D9BB2-EC81-4724-9CC2-5966B1207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00" y="4211038"/>
            <a:ext cx="5829127" cy="2722751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8E4BAA6-90A0-4A15-9796-31AFFCEEDA8B}"/>
              </a:ext>
            </a:extLst>
          </p:cNvPr>
          <p:cNvSpPr/>
          <p:nvPr/>
        </p:nvSpPr>
        <p:spPr bwMode="auto">
          <a:xfrm>
            <a:off x="590499" y="1552575"/>
            <a:ext cx="5829128" cy="4001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86C9256-9C5A-4BC4-8CBF-CD6C90A9754A}"/>
              </a:ext>
            </a:extLst>
          </p:cNvPr>
          <p:cNvSpPr/>
          <p:nvPr/>
        </p:nvSpPr>
        <p:spPr bwMode="auto">
          <a:xfrm>
            <a:off x="590499" y="2296671"/>
            <a:ext cx="5829128" cy="4001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949C717-BA8A-429E-BFCD-DA49540013D8}"/>
              </a:ext>
            </a:extLst>
          </p:cNvPr>
          <p:cNvSpPr/>
          <p:nvPr/>
        </p:nvSpPr>
        <p:spPr bwMode="auto">
          <a:xfrm>
            <a:off x="590499" y="6156895"/>
            <a:ext cx="5829128" cy="4001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C061E53-B43C-49A6-B749-2EEE3922BE57}"/>
              </a:ext>
            </a:extLst>
          </p:cNvPr>
          <p:cNvCxnSpPr>
            <a:endCxn id="13" idx="3"/>
          </p:cNvCxnSpPr>
          <p:nvPr/>
        </p:nvCxnSpPr>
        <p:spPr bwMode="auto">
          <a:xfrm flipH="1">
            <a:off x="6419627" y="1752630"/>
            <a:ext cx="1015305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BE2ABB7-C445-44B5-A03C-C2F04F8658A7}"/>
              </a:ext>
            </a:extLst>
          </p:cNvPr>
          <p:cNvCxnSpPr/>
          <p:nvPr/>
        </p:nvCxnSpPr>
        <p:spPr bwMode="auto">
          <a:xfrm flipH="1">
            <a:off x="6419627" y="2496726"/>
            <a:ext cx="1015305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87883323-8D81-40DB-8104-9BA5D6007BE8}"/>
              </a:ext>
            </a:extLst>
          </p:cNvPr>
          <p:cNvCxnSpPr/>
          <p:nvPr/>
        </p:nvCxnSpPr>
        <p:spPr bwMode="auto">
          <a:xfrm flipH="1">
            <a:off x="6419627" y="6356950"/>
            <a:ext cx="1015305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DBD2C1F-5424-4189-B797-BE5416B65DC9}"/>
              </a:ext>
            </a:extLst>
          </p:cNvPr>
          <p:cNvSpPr txBox="1"/>
          <p:nvPr/>
        </p:nvSpPr>
        <p:spPr>
          <a:xfrm>
            <a:off x="7547792" y="1552575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/>
              <a:t>順方向電流 </a:t>
            </a:r>
            <a:r>
              <a:rPr kumimoji="1" lang="en-US" altLang="ja-JP" dirty="0"/>
              <a:t>I</a:t>
            </a:r>
            <a:r>
              <a:rPr kumimoji="1" lang="en-US" altLang="ja-JP" baseline="-25000" dirty="0"/>
              <a:t>F</a:t>
            </a:r>
            <a:endParaRPr kumimoji="1" lang="ja-JP" altLang="en-US" baseline="-250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0E26EB6-AAF4-4231-A83E-4961289704D2}"/>
              </a:ext>
            </a:extLst>
          </p:cNvPr>
          <p:cNvSpPr txBox="1"/>
          <p:nvPr/>
        </p:nvSpPr>
        <p:spPr>
          <a:xfrm>
            <a:off x="7547792" y="2277621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/>
              <a:t>逆電圧 </a:t>
            </a:r>
            <a:r>
              <a:rPr kumimoji="1" lang="en-US" altLang="ja-JP" dirty="0"/>
              <a:t>V</a:t>
            </a:r>
            <a:r>
              <a:rPr kumimoji="1" lang="en-US" altLang="ja-JP" baseline="-25000" dirty="0"/>
              <a:t>R</a:t>
            </a:r>
            <a:endParaRPr kumimoji="1" lang="ja-JP" altLang="en-US" baseline="-250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9C4A5CC-62C0-4F11-86C0-9283E5CE433E}"/>
              </a:ext>
            </a:extLst>
          </p:cNvPr>
          <p:cNvSpPr txBox="1"/>
          <p:nvPr/>
        </p:nvSpPr>
        <p:spPr>
          <a:xfrm>
            <a:off x="7547792" y="6156895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/>
              <a:t>順方向電圧 </a:t>
            </a:r>
            <a:r>
              <a:rPr kumimoji="1" lang="en-US" altLang="ja-JP" dirty="0"/>
              <a:t>V</a:t>
            </a:r>
            <a:r>
              <a:rPr kumimoji="1" lang="en-US" altLang="ja-JP" baseline="-25000" dirty="0"/>
              <a:t>F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8752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7000" y="287338"/>
            <a:ext cx="10566400" cy="3175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275" y="49213"/>
            <a:ext cx="9623425" cy="396875"/>
          </a:xfrm>
        </p:spPr>
        <p:txBody>
          <a:bodyPr/>
          <a:lstStyle/>
          <a:p>
            <a:pPr algn="l" eaLnBrk="1" hangingPunct="1"/>
            <a:r>
              <a:rPr lang="ja-JP" altLang="en-US" sz="3000" dirty="0"/>
              <a:t>定 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932988" y="7180263"/>
            <a:ext cx="642937" cy="381000"/>
          </a:xfrm>
        </p:spPr>
        <p:txBody>
          <a:bodyPr/>
          <a:lstStyle/>
          <a:p>
            <a:fld id="{0BCE351D-A3CA-47F3-AFDB-999BAF788DA7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6F801D-45B7-414C-902A-651C881F517D}"/>
              </a:ext>
            </a:extLst>
          </p:cNvPr>
          <p:cNvSpPr txBox="1"/>
          <p:nvPr/>
        </p:nvSpPr>
        <p:spPr>
          <a:xfrm>
            <a:off x="295028" y="715576"/>
            <a:ext cx="101033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n"/>
            </a:pPr>
            <a:r>
              <a:rPr kumimoji="1" lang="ja-JP" altLang="en-US" dirty="0"/>
              <a:t>光学的特性</a:t>
            </a:r>
            <a:endParaRPr kumimoji="1" lang="en-US" altLang="ja-JP" dirty="0"/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kumimoji="1" lang="en-US" altLang="ja-JP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kumimoji="1" lang="ja-JP" altLang="en-US" dirty="0"/>
              <a:t>放射パワー（</a:t>
            </a:r>
            <a:r>
              <a:rPr kumimoji="1" lang="en-US" altLang="ja-JP" dirty="0" err="1"/>
              <a:t>Φe</a:t>
            </a:r>
            <a:r>
              <a:rPr kumimoji="1" lang="en-US" altLang="ja-JP" dirty="0"/>
              <a:t>  </a:t>
            </a:r>
            <a:r>
              <a:rPr kumimoji="1" lang="en-US" altLang="ja-JP" dirty="0" err="1"/>
              <a:t>mW</a:t>
            </a:r>
            <a:r>
              <a:rPr kumimoji="1" lang="ja-JP" altLang="en-US" dirty="0"/>
              <a:t>）</a:t>
            </a:r>
            <a:endParaRPr lang="en-US" altLang="ja-JP" baseline="-25000" dirty="0"/>
          </a:p>
          <a:p>
            <a:pPr lvl="1" indent="352425" algn="l"/>
            <a:r>
              <a:rPr kumimoji="1" lang="en-US" altLang="ja-JP" dirty="0"/>
              <a:t>LED</a:t>
            </a:r>
            <a:r>
              <a:rPr kumimoji="1" lang="ja-JP" altLang="en-US" dirty="0"/>
              <a:t>によって放射される光出力。単位は</a:t>
            </a:r>
            <a:r>
              <a:rPr kumimoji="1" lang="en-US" altLang="ja-JP" dirty="0" err="1"/>
              <a:t>mW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pPr lvl="1" indent="352425" algn="l"/>
            <a:endParaRPr kumimoji="1" lang="en-US" altLang="ja-JP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kumimoji="1" lang="ja-JP" altLang="en-US" dirty="0"/>
              <a:t>放射強度（</a:t>
            </a:r>
            <a:r>
              <a:rPr kumimoji="1" lang="en-US" altLang="ja-JP" dirty="0" err="1"/>
              <a:t>Ie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mW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sr</a:t>
            </a:r>
            <a:r>
              <a:rPr kumimoji="1" lang="ja-JP" altLang="en-US" dirty="0"/>
              <a:t>）</a:t>
            </a:r>
            <a:endParaRPr kumimoji="1" lang="en-US" altLang="ja-JP" baseline="-25000" dirty="0"/>
          </a:p>
          <a:p>
            <a:pPr lvl="1" indent="352425" algn="l"/>
            <a:r>
              <a:rPr kumimoji="1" lang="ja-JP" altLang="en-US" dirty="0"/>
              <a:t>ある一定の角度内に</a:t>
            </a:r>
            <a:r>
              <a:rPr kumimoji="1" lang="en-US" altLang="ja-JP" dirty="0"/>
              <a:t>LED</a:t>
            </a:r>
            <a:r>
              <a:rPr kumimoji="1" lang="ja-JP" altLang="en-US" dirty="0"/>
              <a:t>によって放射される光出力。単位は</a:t>
            </a:r>
            <a:r>
              <a:rPr kumimoji="1" lang="en-US" altLang="ja-JP" dirty="0" err="1"/>
              <a:t>mW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sr</a:t>
            </a:r>
            <a:r>
              <a:rPr kumimoji="1" lang="en-US" altLang="ja-JP" dirty="0"/>
              <a:t>(</a:t>
            </a:r>
            <a:r>
              <a:rPr kumimoji="1" lang="ja-JP" altLang="en-US" dirty="0"/>
              <a:t>ステラジアン</a:t>
            </a:r>
            <a:r>
              <a:rPr kumimoji="1" lang="en-US" altLang="ja-JP" dirty="0"/>
              <a:t>)</a:t>
            </a:r>
          </a:p>
          <a:p>
            <a:pPr lvl="1" indent="352425" algn="l"/>
            <a:endParaRPr kumimoji="1" lang="en-US" altLang="ja-JP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kumimoji="1" lang="ja-JP" altLang="en-US" dirty="0"/>
              <a:t>指向角（半値角</a:t>
            </a:r>
            <a:r>
              <a:rPr kumimoji="1" lang="en-US" altLang="ja-JP" dirty="0"/>
              <a:t>/</a:t>
            </a:r>
            <a:r>
              <a:rPr kumimoji="1" lang="ja-JP" altLang="en-US" dirty="0"/>
              <a:t>半減角） （</a:t>
            </a:r>
            <a:r>
              <a:rPr kumimoji="1" lang="en-US" altLang="ja-JP" dirty="0"/>
              <a:t>2θ1/2 </a:t>
            </a:r>
            <a:r>
              <a:rPr kumimoji="1" lang="en-US" altLang="ja-JP" dirty="0" err="1"/>
              <a:t>mW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sr</a:t>
            </a:r>
            <a:r>
              <a:rPr kumimoji="1" lang="ja-JP" altLang="en-US" dirty="0"/>
              <a:t>）</a:t>
            </a:r>
            <a:endParaRPr kumimoji="1" lang="en-US" altLang="ja-JP" baseline="-25000" dirty="0"/>
          </a:p>
          <a:p>
            <a:pPr lvl="1" indent="352425" algn="l"/>
            <a:r>
              <a:rPr kumimoji="1" lang="en-US" altLang="ja-JP" dirty="0"/>
              <a:t>LED</a:t>
            </a:r>
            <a:r>
              <a:rPr kumimoji="1" lang="ja-JP" altLang="en-US" dirty="0"/>
              <a:t>の光は中心が最も強く、横にずれるほど弱くなる。</a:t>
            </a:r>
            <a:endParaRPr kumimoji="1" lang="en-US" altLang="ja-JP" dirty="0"/>
          </a:p>
          <a:p>
            <a:pPr lvl="1" indent="352425" algn="l"/>
            <a:r>
              <a:rPr kumimoji="1" lang="en-US" altLang="ja-JP" dirty="0"/>
              <a:t>LED</a:t>
            </a:r>
            <a:r>
              <a:rPr kumimoji="1" lang="ja-JP" altLang="en-US" dirty="0"/>
              <a:t>の投射角度は中心の明るさから</a:t>
            </a:r>
            <a:r>
              <a:rPr kumimoji="1" lang="en-US" altLang="ja-JP" dirty="0"/>
              <a:t>1/2</a:t>
            </a:r>
            <a:r>
              <a:rPr kumimoji="1" lang="ja-JP" altLang="en-US" dirty="0"/>
              <a:t>の明るさになる角度を</a:t>
            </a:r>
            <a:r>
              <a:rPr kumimoji="1" lang="en-US" altLang="ja-JP" dirty="0"/>
              <a:t>2</a:t>
            </a:r>
            <a:r>
              <a:rPr kumimoji="1" lang="ja-JP" altLang="en-US" dirty="0"/>
              <a:t>倍（左右合計）した値。</a:t>
            </a:r>
            <a:endParaRPr kumimoji="1" lang="en-US" altLang="ja-JP" dirty="0"/>
          </a:p>
          <a:p>
            <a:pPr lvl="1" indent="352425" algn="l"/>
            <a:r>
              <a:rPr lang="ja-JP" altLang="en-US" dirty="0"/>
              <a:t>例えば</a:t>
            </a:r>
            <a:r>
              <a:rPr lang="en-US" altLang="ja-JP" dirty="0"/>
              <a:t>60</a:t>
            </a:r>
            <a:r>
              <a:rPr lang="ja-JP" altLang="en-US" dirty="0"/>
              <a:t>度の角度を持つ</a:t>
            </a:r>
            <a:r>
              <a:rPr lang="en-US" altLang="ja-JP" dirty="0"/>
              <a:t>LED</a:t>
            </a:r>
            <a:r>
              <a:rPr lang="ja-JP" altLang="en-US" dirty="0"/>
              <a:t>は中心が最も明るく、中心から</a:t>
            </a:r>
            <a:r>
              <a:rPr lang="en-US" altLang="ja-JP" dirty="0"/>
              <a:t>±30</a:t>
            </a:r>
            <a:r>
              <a:rPr lang="ja-JP" altLang="en-US" dirty="0"/>
              <a:t>度の位置で半分の</a:t>
            </a:r>
            <a:endParaRPr lang="en-US" altLang="ja-JP" dirty="0"/>
          </a:p>
          <a:p>
            <a:pPr lvl="1" indent="352425" algn="l"/>
            <a:r>
              <a:rPr lang="ja-JP" altLang="en-US" dirty="0"/>
              <a:t>明るさになる。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451ED95-CB59-427E-A6AB-95D6D9E8B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834" y="5116467"/>
            <a:ext cx="1680096" cy="1680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1F02D12-E4CD-49F1-BCD6-86BD781E430C}"/>
                  </a:ext>
                </a:extLst>
              </p:cNvPr>
              <p:cNvSpPr txBox="1"/>
              <p:nvPr/>
            </p:nvSpPr>
            <p:spPr>
              <a:xfrm>
                <a:off x="3058319" y="5166250"/>
                <a:ext cx="6192688" cy="1042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ja-JP" altLang="en-US" dirty="0"/>
                  <a:t>球の半径ｒの平方（球の半径を一辺の長さとする正方形）と等しい面積の球面上の部分</a:t>
                </a:r>
                <a:r>
                  <a:rPr lang="en-US" altLang="ja-JP" dirty="0"/>
                  <a:t>A</a:t>
                </a:r>
                <a:r>
                  <a:rPr kumimoji="1" lang="ja-JP" altLang="en-US" dirty="0"/>
                  <a:t>の、中心に対する立体角</a:t>
                </a:r>
                <a:r>
                  <a:rPr kumimoji="1" lang="en-US" altLang="ja-JP" dirty="0"/>
                  <a:t>[</a:t>
                </a:r>
                <a:r>
                  <a:rPr kumimoji="1" lang="en-US" altLang="ja-JP" dirty="0" err="1"/>
                  <a:t>sr</a:t>
                </a:r>
                <a:r>
                  <a:rPr kumimoji="1" lang="en-US" altLang="ja-JP" dirty="0"/>
                  <a:t>]</a:t>
                </a:r>
                <a:r>
                  <a:rPr kumimoji="1" lang="ja-JP" altLang="en-US" dirty="0"/>
                  <a:t>と定義される。 </a:t>
                </a:r>
                <a:r>
                  <a:rPr kumimoji="1" lang="en-US" altLang="ja-JP" dirty="0"/>
                  <a:t>1sr </a:t>
                </a:r>
                <a:r>
                  <a:rPr kumimoji="1" lang="ja-JP" altLang="en-US" dirty="0"/>
                  <a:t>：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1F02D12-E4CD-49F1-BCD6-86BD781E4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319" y="5166250"/>
                <a:ext cx="6192688" cy="1042017"/>
              </a:xfrm>
              <a:prstGeom prst="rect">
                <a:avLst/>
              </a:prstGeom>
              <a:blipFill>
                <a:blip r:embed="rId4"/>
                <a:stretch>
                  <a:fillRect l="-1083" t="-2924" r="-984" b="-76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03677D2-F6A5-4641-9933-BA946FDB99F3}"/>
                  </a:ext>
                </a:extLst>
              </p:cNvPr>
              <p:cNvSpPr txBox="1"/>
              <p:nvPr/>
            </p:nvSpPr>
            <p:spPr>
              <a:xfrm>
                <a:off x="3114452" y="6171440"/>
                <a:ext cx="1584176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ja-JP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𝑠𝑟</m:t>
                          </m:r>
                        </m:e>
                      </m:d>
                      <m:r>
                        <a:rPr kumimoji="1" lang="ja-JP" altLang="en-US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ja-JP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kumimoji="1" lang="ja-JP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ja-JP" altLang="en-US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03677D2-F6A5-4641-9933-BA946FDB9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52" y="6171440"/>
                <a:ext cx="1584176" cy="6950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2EBE288-F817-48AE-A41A-4578982C0256}"/>
              </a:ext>
            </a:extLst>
          </p:cNvPr>
          <p:cNvSpPr/>
          <p:nvPr/>
        </p:nvSpPr>
        <p:spPr bwMode="auto">
          <a:xfrm>
            <a:off x="1026220" y="5036055"/>
            <a:ext cx="9073008" cy="184092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502560-494C-4C84-955D-41C847843A45}"/>
              </a:ext>
            </a:extLst>
          </p:cNvPr>
          <p:cNvSpPr txBox="1"/>
          <p:nvPr/>
        </p:nvSpPr>
        <p:spPr>
          <a:xfrm>
            <a:off x="4482604" y="4809004"/>
            <a:ext cx="26642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ステラジアン（立体角）</a:t>
            </a:r>
          </a:p>
        </p:txBody>
      </p:sp>
    </p:spTree>
    <p:extLst>
      <p:ext uri="{BB962C8B-B14F-4D97-AF65-F5344CB8AC3E}">
        <p14:creationId xmlns:p14="http://schemas.microsoft.com/office/powerpoint/2010/main" val="7577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7000" y="287338"/>
            <a:ext cx="10566400" cy="3175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275" y="49213"/>
            <a:ext cx="9623425" cy="396875"/>
          </a:xfrm>
        </p:spPr>
        <p:txBody>
          <a:bodyPr/>
          <a:lstStyle/>
          <a:p>
            <a:pPr algn="l" eaLnBrk="1" hangingPunct="1"/>
            <a:r>
              <a:rPr lang="ja-JP" altLang="en-US" sz="3000" dirty="0"/>
              <a:t>定 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932988" y="7180263"/>
            <a:ext cx="642937" cy="381000"/>
          </a:xfrm>
        </p:spPr>
        <p:txBody>
          <a:bodyPr/>
          <a:lstStyle/>
          <a:p>
            <a:fld id="{0BCE351D-A3CA-47F3-AFDB-999BAF788DA7}" type="slidenum">
              <a:rPr lang="en-US" altLang="ja-JP" smtClean="0"/>
              <a:pPr/>
              <a:t>5</a:t>
            </a:fld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AA4C37E-9DA1-4625-898D-25641089B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80" y="2388493"/>
            <a:ext cx="5037193" cy="23282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4DA7F1B-4959-4F8C-93D2-49A2C3351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24" y="2700511"/>
            <a:ext cx="4965097" cy="277583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1B39E6-4F94-4692-96B2-F167E7061C62}"/>
              </a:ext>
            </a:extLst>
          </p:cNvPr>
          <p:cNvSpPr txBox="1"/>
          <p:nvPr/>
        </p:nvSpPr>
        <p:spPr>
          <a:xfrm>
            <a:off x="583144" y="1107647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/>
              <a:t>指向角（半値角</a:t>
            </a:r>
            <a:r>
              <a:rPr kumimoji="1" lang="en-US" altLang="ja-JP" dirty="0"/>
              <a:t>/</a:t>
            </a:r>
            <a:r>
              <a:rPr kumimoji="1" lang="ja-JP" altLang="en-US" dirty="0"/>
              <a:t>半減角）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761F6782-154E-4D81-B960-8A721EF6080F}"/>
              </a:ext>
            </a:extLst>
          </p:cNvPr>
          <p:cNvCxnSpPr/>
          <p:nvPr/>
        </p:nvCxnSpPr>
        <p:spPr bwMode="auto">
          <a:xfrm flipV="1">
            <a:off x="2034332" y="4716735"/>
            <a:ext cx="0" cy="5760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39A3342-1F81-41B5-AE63-008702081604}"/>
              </a:ext>
            </a:extLst>
          </p:cNvPr>
          <p:cNvSpPr txBox="1"/>
          <p:nvPr/>
        </p:nvSpPr>
        <p:spPr>
          <a:xfrm>
            <a:off x="1602284" y="5302968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θ1/2</a:t>
            </a:r>
          </a:p>
          <a:p>
            <a:r>
              <a:rPr kumimoji="1" lang="en-US" altLang="ja-JP" dirty="0"/>
              <a:t>70</a:t>
            </a:r>
            <a:r>
              <a:rPr kumimoji="1" lang="ja-JP" altLang="en-US" dirty="0"/>
              <a:t>度</a:t>
            </a:r>
            <a:endParaRPr kumimoji="1" lang="en-US" altLang="ja-JP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04A6CAF-138E-4402-A3A5-3CB32F8A6CC7}"/>
              </a:ext>
            </a:extLst>
          </p:cNvPr>
          <p:cNvCxnSpPr/>
          <p:nvPr/>
        </p:nvCxnSpPr>
        <p:spPr bwMode="auto">
          <a:xfrm flipV="1">
            <a:off x="3873586" y="4716735"/>
            <a:ext cx="0" cy="5760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733965-CA77-438D-A42A-283F5C5CAD21}"/>
              </a:ext>
            </a:extLst>
          </p:cNvPr>
          <p:cNvSpPr txBox="1"/>
          <p:nvPr/>
        </p:nvSpPr>
        <p:spPr>
          <a:xfrm>
            <a:off x="3441538" y="5302968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θ1/2</a:t>
            </a:r>
          </a:p>
          <a:p>
            <a:r>
              <a:rPr kumimoji="1" lang="en-US" altLang="ja-JP" dirty="0"/>
              <a:t>70</a:t>
            </a:r>
            <a:r>
              <a:rPr kumimoji="1" lang="ja-JP" altLang="en-US" dirty="0"/>
              <a:t>度</a:t>
            </a:r>
            <a:endParaRPr kumimoji="1" lang="ja-JP" altLang="en-US" baseline="-25000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0F41B064-96E3-4161-9067-F4EB01E19506}"/>
              </a:ext>
            </a:extLst>
          </p:cNvPr>
          <p:cNvSpPr/>
          <p:nvPr/>
        </p:nvSpPr>
        <p:spPr bwMode="auto">
          <a:xfrm>
            <a:off x="1983470" y="3999465"/>
            <a:ext cx="216024" cy="2160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60A99F26-D6CE-494F-9267-5F2F3CBA3A30}"/>
              </a:ext>
            </a:extLst>
          </p:cNvPr>
          <p:cNvSpPr/>
          <p:nvPr/>
        </p:nvSpPr>
        <p:spPr bwMode="auto">
          <a:xfrm>
            <a:off x="3690517" y="3999465"/>
            <a:ext cx="216024" cy="2160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B897F48-9CBD-4615-AB3D-6E054B6127E6}"/>
              </a:ext>
            </a:extLst>
          </p:cNvPr>
          <p:cNvSpPr txBox="1"/>
          <p:nvPr/>
        </p:nvSpPr>
        <p:spPr>
          <a:xfrm>
            <a:off x="1458268" y="6327707"/>
            <a:ext cx="312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投射角度</a:t>
            </a:r>
            <a:r>
              <a:rPr kumimoji="1" lang="en-US" altLang="ja-JP" dirty="0"/>
              <a:t>140</a:t>
            </a:r>
            <a:r>
              <a:rPr kumimoji="1" lang="ja-JP" altLang="en-US" dirty="0"/>
              <a:t>度の</a:t>
            </a:r>
            <a:r>
              <a:rPr kumimoji="1" lang="en-US" altLang="ja-JP" dirty="0"/>
              <a:t>LED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84501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7000" y="287338"/>
            <a:ext cx="10566400" cy="3175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275" y="49213"/>
            <a:ext cx="9623425" cy="396875"/>
          </a:xfrm>
        </p:spPr>
        <p:txBody>
          <a:bodyPr/>
          <a:lstStyle/>
          <a:p>
            <a:pPr algn="l" eaLnBrk="1" hangingPunct="1"/>
            <a:r>
              <a:rPr lang="ja-JP" altLang="en-US" sz="3000" dirty="0"/>
              <a:t>定 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932988" y="7180263"/>
            <a:ext cx="642937" cy="381000"/>
          </a:xfrm>
        </p:spPr>
        <p:txBody>
          <a:bodyPr/>
          <a:lstStyle/>
          <a:p>
            <a:fld id="{0BCE351D-A3CA-47F3-AFDB-999BAF788DA7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1204B6-99F6-4AD4-9B24-C9E1E7F44CDE}"/>
              </a:ext>
            </a:extLst>
          </p:cNvPr>
          <p:cNvSpPr txBox="1"/>
          <p:nvPr/>
        </p:nvSpPr>
        <p:spPr>
          <a:xfrm>
            <a:off x="605284" y="1404367"/>
            <a:ext cx="948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400" dirty="0"/>
              <a:t>  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7BE3BF3-D629-4665-BE16-517C816DC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96" y="900311"/>
            <a:ext cx="5829127" cy="272275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C8A70B-84AD-4B25-BD87-A54CCFFAAFD8}"/>
              </a:ext>
            </a:extLst>
          </p:cNvPr>
          <p:cNvSpPr/>
          <p:nvPr/>
        </p:nvSpPr>
        <p:spPr bwMode="auto">
          <a:xfrm>
            <a:off x="810195" y="2084377"/>
            <a:ext cx="5829128" cy="28570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42923E1-4CB2-47A4-88F1-A059F15306B6}"/>
              </a:ext>
            </a:extLst>
          </p:cNvPr>
          <p:cNvCxnSpPr/>
          <p:nvPr/>
        </p:nvCxnSpPr>
        <p:spPr bwMode="auto">
          <a:xfrm flipH="1">
            <a:off x="6639323" y="2252494"/>
            <a:ext cx="1015305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435F45-A30F-4FCD-8EC2-7208FD267948}"/>
              </a:ext>
            </a:extLst>
          </p:cNvPr>
          <p:cNvSpPr txBox="1"/>
          <p:nvPr/>
        </p:nvSpPr>
        <p:spPr>
          <a:xfrm>
            <a:off x="7767488" y="205243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/>
              <a:t>半値角 （</a:t>
            </a:r>
            <a:r>
              <a:rPr kumimoji="1" lang="en-US" altLang="ja-JP" dirty="0"/>
              <a:t>2θ1/2</a:t>
            </a:r>
            <a:r>
              <a:rPr kumimoji="1" lang="ja-JP" altLang="en-US" dirty="0"/>
              <a:t>）</a:t>
            </a:r>
            <a:endParaRPr kumimoji="1" lang="ja-JP" altLang="en-US" baseline="-25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FD65937-09C4-4545-A559-C32AF6BDE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92" y="3893973"/>
            <a:ext cx="3960440" cy="2948415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4ACD3E60-5A0C-4916-8386-78D1E03F1146}"/>
              </a:ext>
            </a:extLst>
          </p:cNvPr>
          <p:cNvSpPr/>
          <p:nvPr/>
        </p:nvSpPr>
        <p:spPr bwMode="auto">
          <a:xfrm>
            <a:off x="2322364" y="4788743"/>
            <a:ext cx="216024" cy="2160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D7133C42-3C4B-48CF-A650-10915D0947C1}"/>
              </a:ext>
            </a:extLst>
          </p:cNvPr>
          <p:cNvSpPr/>
          <p:nvPr/>
        </p:nvSpPr>
        <p:spPr bwMode="auto">
          <a:xfrm>
            <a:off x="3713448" y="4788743"/>
            <a:ext cx="216024" cy="2160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5741E3F-3507-48FF-82F3-069824C7469B}"/>
              </a:ext>
            </a:extLst>
          </p:cNvPr>
          <p:cNvSpPr txBox="1"/>
          <p:nvPr/>
        </p:nvSpPr>
        <p:spPr>
          <a:xfrm>
            <a:off x="5234385" y="4691769"/>
            <a:ext cx="280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/>
              <a:t>半値角：</a:t>
            </a:r>
            <a:r>
              <a:rPr kumimoji="1" lang="en-US" altLang="ja-JP" dirty="0"/>
              <a:t>60×2=120</a:t>
            </a:r>
            <a:r>
              <a:rPr kumimoji="1" lang="ja-JP" altLang="en-US" dirty="0"/>
              <a:t>度</a:t>
            </a:r>
            <a:endParaRPr kumimoji="1" lang="ja-JP" altLang="en-US" baseline="-25000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93126D42-17E8-4E41-8230-670501E987DC}"/>
              </a:ext>
            </a:extLst>
          </p:cNvPr>
          <p:cNvSpPr/>
          <p:nvPr/>
        </p:nvSpPr>
        <p:spPr bwMode="auto">
          <a:xfrm>
            <a:off x="3016300" y="5796855"/>
            <a:ext cx="216024" cy="2160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DF38859-BFB9-48B8-A0A0-76BFC917709C}"/>
              </a:ext>
            </a:extLst>
          </p:cNvPr>
          <p:cNvCxnSpPr/>
          <p:nvPr/>
        </p:nvCxnSpPr>
        <p:spPr bwMode="auto">
          <a:xfrm flipH="1">
            <a:off x="4089227" y="4891824"/>
            <a:ext cx="1015305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9526DFF3-5A80-41D6-A31A-71CDFA739C31}"/>
              </a:ext>
            </a:extLst>
          </p:cNvPr>
          <p:cNvCxnSpPr/>
          <p:nvPr/>
        </p:nvCxnSpPr>
        <p:spPr bwMode="auto">
          <a:xfrm flipH="1">
            <a:off x="3415955" y="5904867"/>
            <a:ext cx="181843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8BFFA91-1AC0-42BF-8739-C166BE0BFE19}"/>
              </a:ext>
            </a:extLst>
          </p:cNvPr>
          <p:cNvSpPr txBox="1"/>
          <p:nvPr/>
        </p:nvSpPr>
        <p:spPr>
          <a:xfrm>
            <a:off x="5234384" y="5704812"/>
            <a:ext cx="3496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/>
              <a:t>放射強度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Ie</a:t>
            </a:r>
            <a:r>
              <a:rPr kumimoji="1" lang="en-US" altLang="ja-JP" dirty="0"/>
              <a:t>)</a:t>
            </a:r>
            <a:r>
              <a:rPr kumimoji="1" lang="ja-JP" altLang="en-US" dirty="0"/>
              <a:t>：</a:t>
            </a:r>
            <a:r>
              <a:rPr kumimoji="1" lang="en-US" altLang="ja-JP" dirty="0"/>
              <a:t>265mW/</a:t>
            </a:r>
            <a:r>
              <a:rPr kumimoji="1" lang="en-US" altLang="ja-JP" dirty="0" err="1"/>
              <a:t>sr</a:t>
            </a:r>
            <a:endParaRPr kumimoji="1" lang="ja-JP" altLang="en-US" baseline="-250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E4401C4-B631-4580-A8BF-0B21E363DE79}"/>
              </a:ext>
            </a:extLst>
          </p:cNvPr>
          <p:cNvSpPr/>
          <p:nvPr/>
        </p:nvSpPr>
        <p:spPr bwMode="auto">
          <a:xfrm>
            <a:off x="810195" y="1673761"/>
            <a:ext cx="5829128" cy="3681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8D294FE-0216-4A26-A779-FA4C0ED0C9F0}"/>
              </a:ext>
            </a:extLst>
          </p:cNvPr>
          <p:cNvCxnSpPr/>
          <p:nvPr/>
        </p:nvCxnSpPr>
        <p:spPr bwMode="auto">
          <a:xfrm flipH="1">
            <a:off x="6639323" y="1841878"/>
            <a:ext cx="1015305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F8D6027-CF5A-449B-AA7E-A10B3569517C}"/>
              </a:ext>
            </a:extLst>
          </p:cNvPr>
          <p:cNvSpPr txBox="1"/>
          <p:nvPr/>
        </p:nvSpPr>
        <p:spPr>
          <a:xfrm>
            <a:off x="7767488" y="1641823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/>
              <a:t>放射強度（</a:t>
            </a:r>
            <a:r>
              <a:rPr kumimoji="1" lang="en-US" altLang="ja-JP" dirty="0" err="1"/>
              <a:t>Ie</a:t>
            </a:r>
            <a:r>
              <a:rPr kumimoji="1" lang="ja-JP" altLang="en-US" dirty="0"/>
              <a:t>）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09751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7000" y="287338"/>
            <a:ext cx="10566400" cy="3175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275" y="49213"/>
            <a:ext cx="9623425" cy="396875"/>
          </a:xfrm>
        </p:spPr>
        <p:txBody>
          <a:bodyPr/>
          <a:lstStyle/>
          <a:p>
            <a:pPr algn="l" eaLnBrk="1" hangingPunct="1"/>
            <a:r>
              <a:rPr lang="ja-JP" altLang="en-US" sz="3000" dirty="0"/>
              <a:t>定 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932988" y="7180263"/>
            <a:ext cx="642937" cy="381000"/>
          </a:xfrm>
        </p:spPr>
        <p:txBody>
          <a:bodyPr/>
          <a:lstStyle/>
          <a:p>
            <a:fld id="{0BCE351D-A3CA-47F3-AFDB-999BAF788DA7}" type="slidenum">
              <a:rPr lang="en-US" altLang="ja-JP" smtClean="0"/>
              <a:pPr/>
              <a:t>7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1204B6-99F6-4AD4-9B24-C9E1E7F44CDE}"/>
              </a:ext>
            </a:extLst>
          </p:cNvPr>
          <p:cNvSpPr txBox="1"/>
          <p:nvPr/>
        </p:nvSpPr>
        <p:spPr>
          <a:xfrm>
            <a:off x="605284" y="1404367"/>
            <a:ext cx="948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400" dirty="0"/>
              <a:t>  </a:t>
            </a:r>
            <a:endParaRPr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423216-545C-4198-9EAC-E705353A8D9B}"/>
              </a:ext>
            </a:extLst>
          </p:cNvPr>
          <p:cNvSpPr txBox="1"/>
          <p:nvPr/>
        </p:nvSpPr>
        <p:spPr>
          <a:xfrm>
            <a:off x="295028" y="715576"/>
            <a:ext cx="10103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n"/>
            </a:pPr>
            <a:r>
              <a:rPr kumimoji="1" lang="ja-JP" altLang="en-US" dirty="0"/>
              <a:t>明るさの単位</a:t>
            </a:r>
            <a:endParaRPr kumimoji="1" lang="en-US" altLang="ja-JP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kumimoji="1" lang="ja-JP" altLang="en-US" dirty="0"/>
              <a:t>ルーメン（</a:t>
            </a:r>
            <a:r>
              <a:rPr kumimoji="1" lang="en-US" altLang="ja-JP" dirty="0" err="1"/>
              <a:t>lm</a:t>
            </a:r>
            <a:r>
              <a:rPr kumimoji="1" lang="ja-JP" altLang="en-US" dirty="0"/>
              <a:t>）</a:t>
            </a:r>
            <a:endParaRPr lang="en-US" altLang="ja-JP" baseline="-25000" dirty="0"/>
          </a:p>
          <a:p>
            <a:pPr lvl="1" indent="352425" algn="l"/>
            <a:r>
              <a:rPr kumimoji="1" lang="ja-JP" altLang="en-US" dirty="0"/>
              <a:t>全光束のこと。全ての方向に発せられる光の総量を表す。単位は</a:t>
            </a:r>
            <a:r>
              <a:rPr kumimoji="1" lang="en-US" altLang="ja-JP" dirty="0"/>
              <a:t>[</a:t>
            </a:r>
            <a:r>
              <a:rPr kumimoji="1" lang="en-US" altLang="ja-JP" dirty="0" err="1"/>
              <a:t>lm</a:t>
            </a:r>
            <a:r>
              <a:rPr kumimoji="1" lang="en-US" altLang="ja-JP" dirty="0"/>
              <a:t>]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kumimoji="1" lang="ja-JP" altLang="en-US" dirty="0"/>
              <a:t>カンデラ（</a:t>
            </a:r>
            <a:r>
              <a:rPr kumimoji="1" lang="en-US" altLang="ja-JP" dirty="0"/>
              <a:t>cd</a:t>
            </a:r>
            <a:r>
              <a:rPr kumimoji="1" lang="ja-JP" altLang="en-US" dirty="0"/>
              <a:t>・</a:t>
            </a:r>
            <a:r>
              <a:rPr kumimoji="1" lang="en-US" altLang="ja-JP" dirty="0"/>
              <a:t>mcd</a:t>
            </a:r>
            <a:r>
              <a:rPr kumimoji="1" lang="ja-JP" altLang="en-US" dirty="0"/>
              <a:t>）</a:t>
            </a:r>
            <a:endParaRPr kumimoji="1" lang="en-US" altLang="ja-JP" baseline="-25000" dirty="0"/>
          </a:p>
          <a:p>
            <a:pPr lvl="1" indent="352425" algn="l"/>
            <a:r>
              <a:rPr kumimoji="1" lang="ja-JP" altLang="en-US" dirty="0"/>
              <a:t>光度のこと。光の強さを表し、単位立体角内に放射される光束を表す。</a:t>
            </a:r>
            <a:endParaRPr kumimoji="1" lang="en-US" altLang="ja-JP" dirty="0"/>
          </a:p>
          <a:p>
            <a:pPr lvl="1" indent="352425" algn="l"/>
            <a:r>
              <a:rPr kumimoji="1" lang="ja-JP" altLang="en-US" dirty="0"/>
              <a:t>ある特性の方向へ放射される光の量。単位は</a:t>
            </a:r>
            <a:r>
              <a:rPr kumimoji="1" lang="en-US" altLang="ja-JP" dirty="0"/>
              <a:t>[</a:t>
            </a:r>
            <a:r>
              <a:rPr kumimoji="1" lang="ja-JP" altLang="en-US" dirty="0"/>
              <a:t>カンデラ</a:t>
            </a:r>
            <a:r>
              <a:rPr kumimoji="1" lang="en-US" altLang="ja-JP" dirty="0"/>
              <a:t>cd]</a:t>
            </a:r>
            <a:r>
              <a:rPr kumimoji="1" lang="ja-JP" altLang="en-US" dirty="0"/>
              <a:t>、</a:t>
            </a:r>
            <a:r>
              <a:rPr kumimoji="1" lang="en-US" altLang="ja-JP" dirty="0"/>
              <a:t>[</a:t>
            </a:r>
            <a:r>
              <a:rPr kumimoji="1" lang="ja-JP" altLang="en-US" dirty="0"/>
              <a:t>ミリカンデラ</a:t>
            </a:r>
            <a:r>
              <a:rPr kumimoji="1" lang="en-US" altLang="ja-JP" dirty="0"/>
              <a:t>mcd]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kumimoji="1" lang="ja-JP" altLang="en-US" dirty="0"/>
              <a:t>ルクス（</a:t>
            </a:r>
            <a:r>
              <a:rPr kumimoji="1" lang="en-US" altLang="ja-JP" dirty="0"/>
              <a:t>lx</a:t>
            </a:r>
            <a:r>
              <a:rPr kumimoji="1" lang="ja-JP" altLang="en-US" dirty="0"/>
              <a:t>）</a:t>
            </a:r>
            <a:endParaRPr kumimoji="1" lang="en-US" altLang="ja-JP" baseline="-25000" dirty="0"/>
          </a:p>
          <a:p>
            <a:pPr lvl="1" indent="352425" algn="l"/>
            <a:r>
              <a:rPr kumimoji="1" lang="ja-JP" altLang="en-US" dirty="0"/>
              <a:t>照度のこと。光を受けている面の明るさを表す。単位は</a:t>
            </a:r>
            <a:r>
              <a:rPr kumimoji="1" lang="en-US" altLang="ja-JP" dirty="0"/>
              <a:t>[lx</a:t>
            </a:r>
            <a:r>
              <a:rPr lang="en-US" altLang="ja-JP" dirty="0"/>
              <a:t>]</a:t>
            </a:r>
            <a:r>
              <a:rPr lang="ja-JP" altLang="en-US" dirty="0"/>
              <a:t>。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59A97B-360E-4CFB-BE5F-8C3200CE0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26" y="3420591"/>
            <a:ext cx="4248473" cy="30078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10EFE0F-9680-4D99-8A18-E13931A7DC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08" y="3420591"/>
            <a:ext cx="3887154" cy="303576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7AF3E4-EB65-4FAA-8B74-90670423164A}"/>
              </a:ext>
            </a:extLst>
          </p:cNvPr>
          <p:cNvSpPr txBox="1"/>
          <p:nvPr/>
        </p:nvSpPr>
        <p:spPr>
          <a:xfrm>
            <a:off x="954212" y="6588943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ルーメンとカンデラ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5C6A6A-FF90-4E65-BA8D-51F7DB2C42C8}"/>
              </a:ext>
            </a:extLst>
          </p:cNvPr>
          <p:cNvSpPr txBox="1"/>
          <p:nvPr/>
        </p:nvSpPr>
        <p:spPr>
          <a:xfrm>
            <a:off x="5870104" y="6588943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ルクス</a:t>
            </a:r>
          </a:p>
        </p:txBody>
      </p:sp>
    </p:spTree>
    <p:extLst>
      <p:ext uri="{BB962C8B-B14F-4D97-AF65-F5344CB8AC3E}">
        <p14:creationId xmlns:p14="http://schemas.microsoft.com/office/powerpoint/2010/main" val="423426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7000" y="287338"/>
            <a:ext cx="10566400" cy="3175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275" y="49213"/>
            <a:ext cx="9623425" cy="396875"/>
          </a:xfrm>
        </p:spPr>
        <p:txBody>
          <a:bodyPr/>
          <a:lstStyle/>
          <a:p>
            <a:pPr algn="l" eaLnBrk="1" hangingPunct="1"/>
            <a:r>
              <a:rPr lang="en-US" altLang="ja-JP" sz="3000" dirty="0"/>
              <a:t>S243D-xx-IR</a:t>
            </a:r>
            <a:r>
              <a:rPr lang="ja-JP" altLang="en-US" sz="3000" dirty="0"/>
              <a:t>赤外線投光器について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932988" y="7180263"/>
            <a:ext cx="642937" cy="381000"/>
          </a:xfrm>
        </p:spPr>
        <p:txBody>
          <a:bodyPr/>
          <a:lstStyle/>
          <a:p>
            <a:fld id="{0BCE351D-A3CA-47F3-AFDB-999BAF788DA7}" type="slidenum">
              <a:rPr lang="en-US" altLang="ja-JP" smtClean="0"/>
              <a:pPr/>
              <a:t>8</a:t>
            </a:fld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CBE6D6E-02A5-49F6-87A5-85A6161C7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0" y="1056383"/>
            <a:ext cx="2532508" cy="155575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B714209-71EF-422E-B5AD-DC40390F31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1389094"/>
            <a:ext cx="3507541" cy="961307"/>
          </a:xfrm>
          <a:prstGeom prst="rect">
            <a:avLst/>
          </a:prstGeom>
        </p:spPr>
      </p:pic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33EFAF2-01B3-49F7-A98D-EDB82BD34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62980"/>
              </p:ext>
            </p:extLst>
          </p:nvPr>
        </p:nvGraphicFramePr>
        <p:xfrm>
          <a:off x="1259324" y="3452157"/>
          <a:ext cx="7638628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val="2498588026"/>
                    </a:ext>
                  </a:extLst>
                </a:gridCol>
                <a:gridCol w="1425787">
                  <a:extLst>
                    <a:ext uri="{9D8B030D-6E8A-4147-A177-3AD203B41FA5}">
                      <a16:colId xmlns:a16="http://schemas.microsoft.com/office/drawing/2014/main" val="100466324"/>
                    </a:ext>
                  </a:extLst>
                </a:gridCol>
                <a:gridCol w="1425787">
                  <a:extLst>
                    <a:ext uri="{9D8B030D-6E8A-4147-A177-3AD203B41FA5}">
                      <a16:colId xmlns:a16="http://schemas.microsoft.com/office/drawing/2014/main" val="3729241905"/>
                    </a:ext>
                  </a:extLst>
                </a:gridCol>
                <a:gridCol w="1425787">
                  <a:extLst>
                    <a:ext uri="{9D8B030D-6E8A-4147-A177-3AD203B41FA5}">
                      <a16:colId xmlns:a16="http://schemas.microsoft.com/office/drawing/2014/main" val="3611684520"/>
                    </a:ext>
                  </a:extLst>
                </a:gridCol>
                <a:gridCol w="1425787">
                  <a:extLst>
                    <a:ext uri="{9D8B030D-6E8A-4147-A177-3AD203B41FA5}">
                      <a16:colId xmlns:a16="http://schemas.microsoft.com/office/drawing/2014/main" val="410278756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型 番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照射角度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照射距離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3321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740nm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850nm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940nm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97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S243D-15-A-IR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15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45</a:t>
                      </a:r>
                      <a:r>
                        <a:rPr kumimoji="1" lang="ja-JP" altLang="en-US" dirty="0"/>
                        <a:t>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810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435m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540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290m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270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145m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8297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S243D-30-A-IR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30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90</a:t>
                      </a:r>
                      <a:r>
                        <a:rPr kumimoji="1" lang="ja-JP" altLang="en-US" dirty="0"/>
                        <a:t>度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600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330m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400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220m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110m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12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S243D-45-A-IR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45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155</a:t>
                      </a:r>
                      <a:r>
                        <a:rPr kumimoji="1" lang="ja-JP" altLang="en-US" dirty="0"/>
                        <a:t>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360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210m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240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140m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70m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126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S243D-60-A-IR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60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180</a:t>
                      </a:r>
                      <a:r>
                        <a:rPr kumimoji="1" lang="ja-JP" altLang="en-US" dirty="0"/>
                        <a:t>度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225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172m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150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115m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75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57m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677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S243D-90-A-IR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90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200</a:t>
                      </a:r>
                      <a:r>
                        <a:rPr kumimoji="1" lang="ja-JP" altLang="en-US" dirty="0"/>
                        <a:t>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202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150m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135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100m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67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50m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3752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S243D-120-A-IR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120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230</a:t>
                      </a:r>
                      <a:r>
                        <a:rPr kumimoji="1" lang="ja-JP" altLang="en-US" dirty="0"/>
                        <a:t>度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180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127m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85m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60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42m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227877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F62FA0-76C7-4C5B-931D-35AD44B14EDF}"/>
              </a:ext>
            </a:extLst>
          </p:cNvPr>
          <p:cNvSpPr txBox="1"/>
          <p:nvPr/>
        </p:nvSpPr>
        <p:spPr>
          <a:xfrm>
            <a:off x="1098228" y="3052047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/>
              <a:t>仕様書に掲載している投射距離と投射角度</a:t>
            </a:r>
          </a:p>
        </p:txBody>
      </p:sp>
    </p:spTree>
    <p:extLst>
      <p:ext uri="{BB962C8B-B14F-4D97-AF65-F5344CB8AC3E}">
        <p14:creationId xmlns:p14="http://schemas.microsoft.com/office/powerpoint/2010/main" val="374279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7000" y="287338"/>
            <a:ext cx="10566400" cy="3175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569" tIns="49785" rIns="99569" bIns="49785" anchor="ctr"/>
          <a:lstStyle>
            <a:lvl1pPr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5363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275" y="49213"/>
            <a:ext cx="9623425" cy="396875"/>
          </a:xfrm>
        </p:spPr>
        <p:txBody>
          <a:bodyPr/>
          <a:lstStyle/>
          <a:p>
            <a:pPr algn="l" eaLnBrk="1" hangingPunct="1"/>
            <a:r>
              <a:rPr lang="en-US" altLang="ja-JP" sz="3000" dirty="0"/>
              <a:t>S243D-xx-IR</a:t>
            </a:r>
            <a:r>
              <a:rPr lang="ja-JP" altLang="en-US" sz="3000" dirty="0"/>
              <a:t>赤外線投光器について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932988" y="7180263"/>
            <a:ext cx="642937" cy="381000"/>
          </a:xfrm>
        </p:spPr>
        <p:txBody>
          <a:bodyPr/>
          <a:lstStyle/>
          <a:p>
            <a:fld id="{0BCE351D-A3CA-47F3-AFDB-999BAF788DA7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4C9C366-7FBD-4388-A117-7AA57B709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49" y="2205792"/>
            <a:ext cx="5287839" cy="113976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339A26B-0433-42F8-8D83-A18F3A772F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16" y="3924647"/>
            <a:ext cx="6336704" cy="217488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14A8832-4A28-406F-9AAE-3972A94D543F}"/>
              </a:ext>
            </a:extLst>
          </p:cNvPr>
          <p:cNvSpPr txBox="1"/>
          <p:nvPr/>
        </p:nvSpPr>
        <p:spPr>
          <a:xfrm>
            <a:off x="588984" y="820816"/>
            <a:ext cx="964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/>
              <a:t>S243D-xx-IR</a:t>
            </a:r>
            <a:r>
              <a:rPr kumimoji="1" lang="ja-JP" altLang="en-US" dirty="0"/>
              <a:t>は</a:t>
            </a:r>
            <a:r>
              <a:rPr kumimoji="1" lang="en-US" altLang="ja-JP" dirty="0"/>
              <a:t>3</a:t>
            </a:r>
            <a:r>
              <a:rPr kumimoji="1" lang="ja-JP" altLang="en-US" dirty="0"/>
              <a:t>連の投光器で、金具や形状の関係で、</a:t>
            </a:r>
            <a:endParaRPr kumimoji="1" lang="en-US" altLang="ja-JP" dirty="0"/>
          </a:p>
          <a:p>
            <a:pPr algn="l"/>
            <a:r>
              <a:rPr kumimoji="1" lang="en-US" altLang="ja-JP" dirty="0"/>
              <a:t>3</a:t>
            </a:r>
            <a:r>
              <a:rPr kumimoji="1" lang="ja-JP" altLang="en-US" dirty="0"/>
              <a:t>台とも正面を向いた</a:t>
            </a:r>
            <a:r>
              <a:rPr kumimoji="1" lang="en-US" altLang="ja-JP" dirty="0"/>
              <a:t>0</a:t>
            </a:r>
            <a:r>
              <a:rPr kumimoji="1" lang="ja-JP" altLang="en-US" dirty="0"/>
              <a:t>度から、左右はそれぞれ最大</a:t>
            </a:r>
            <a:r>
              <a:rPr kumimoji="1" lang="en-US" altLang="ja-JP" dirty="0"/>
              <a:t>45</a:t>
            </a:r>
            <a:r>
              <a:rPr kumimoji="1" lang="ja-JP" altLang="en-US" dirty="0"/>
              <a:t>度まで傾けることが可能。</a:t>
            </a:r>
          </a:p>
        </p:txBody>
      </p:sp>
    </p:spTree>
    <p:extLst>
      <p:ext uri="{BB962C8B-B14F-4D97-AF65-F5344CB8AC3E}">
        <p14:creationId xmlns:p14="http://schemas.microsoft.com/office/powerpoint/2010/main" val="1411054661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OBLEパワーポイント テンプレート.pptx" id="{00C1E9DE-1EE1-4A21-8E14-023E2394A04B}" vid="{BA0EE66C-E35A-4021-BBDE-684819C92139}"/>
    </a:ext>
  </a:ext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JOBLEパワーポイント テンプレート</Template>
  <TotalTime>1798</TotalTime>
  <Words>1082</Words>
  <Application>Microsoft Office PowerPoint</Application>
  <PresentationFormat>ユーザー設定</PresentationFormat>
  <Paragraphs>239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Arial</vt:lpstr>
      <vt:lpstr>Cambria Math</vt:lpstr>
      <vt:lpstr>Wingdings</vt:lpstr>
      <vt:lpstr>標準デザイン</vt:lpstr>
      <vt:lpstr>LED投光器について</vt:lpstr>
      <vt:lpstr>定 義</vt:lpstr>
      <vt:lpstr>定 義</vt:lpstr>
      <vt:lpstr>定 義</vt:lpstr>
      <vt:lpstr>定 義</vt:lpstr>
      <vt:lpstr>定 義</vt:lpstr>
      <vt:lpstr>定 義</vt:lpstr>
      <vt:lpstr>S243D-xx-IR赤外線投光器について</vt:lpstr>
      <vt:lpstr>S243D-xx-IR赤外線投光器について</vt:lpstr>
      <vt:lpstr>S243D-xx-IR赤外線投光器について</vt:lpstr>
      <vt:lpstr>波長による照射距離について</vt:lpstr>
      <vt:lpstr>S243D-xx-IR照射距離について</vt:lpstr>
      <vt:lpstr>（参考） 照射距離</vt:lpstr>
    </vt:vector>
  </TitlesOfParts>
  <Company>NECP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LED投光器について</dc:title>
  <dc:creator>池端 義和</dc:creator>
  <cp:lastModifiedBy>池端 義和</cp:lastModifiedBy>
  <cp:revision>50</cp:revision>
  <cp:lastPrinted>2017-12-05T05:52:18Z</cp:lastPrinted>
  <dcterms:created xsi:type="dcterms:W3CDTF">2021-03-10T06:47:05Z</dcterms:created>
  <dcterms:modified xsi:type="dcterms:W3CDTF">2021-03-26T01:36:47Z</dcterms:modified>
</cp:coreProperties>
</file>